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4" r:id="rId1"/>
  </p:sldMasterIdLst>
  <p:notesMasterIdLst>
    <p:notesMasterId r:id="rId25"/>
  </p:notesMasterIdLst>
  <p:handoutMasterIdLst>
    <p:handoutMasterId r:id="rId26"/>
  </p:handoutMasterIdLst>
  <p:sldIdLst>
    <p:sldId id="268" r:id="rId2"/>
    <p:sldId id="269" r:id="rId3"/>
    <p:sldId id="279" r:id="rId4"/>
    <p:sldId id="270" r:id="rId5"/>
    <p:sldId id="280" r:id="rId6"/>
    <p:sldId id="271" r:id="rId7"/>
    <p:sldId id="272" r:id="rId8"/>
    <p:sldId id="281" r:id="rId9"/>
    <p:sldId id="273" r:id="rId10"/>
    <p:sldId id="274" r:id="rId11"/>
    <p:sldId id="275" r:id="rId12"/>
    <p:sldId id="276" r:id="rId13"/>
    <p:sldId id="282" r:id="rId14"/>
    <p:sldId id="277" r:id="rId15"/>
    <p:sldId id="283" r:id="rId16"/>
    <p:sldId id="284" r:id="rId17"/>
    <p:sldId id="285" r:id="rId18"/>
    <p:sldId id="286" r:id="rId19"/>
    <p:sldId id="287" r:id="rId20"/>
    <p:sldId id="288" r:id="rId21"/>
    <p:sldId id="289" r:id="rId22"/>
    <p:sldId id="290" r:id="rId23"/>
    <p:sldId id="291" r:id="rId24"/>
  </p:sldIdLst>
  <p:sldSz cx="12188825"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84">
          <p15:clr>
            <a:srgbClr val="A4A3A4"/>
          </p15:clr>
        </p15:guide>
        <p15:guide id="3" orient="horz" pos="3792">
          <p15:clr>
            <a:srgbClr val="A4A3A4"/>
          </p15:clr>
        </p15:guide>
        <p15:guide id="4" pos="959">
          <p15:clr>
            <a:srgbClr val="A4A3A4"/>
          </p15:clr>
        </p15:guide>
        <p15:guide id="5" pos="6719">
          <p15:clr>
            <a:srgbClr val="A4A3A4"/>
          </p15:clr>
        </p15:guide>
      </p15:sldGuideLst>
    </p:ext>
    <p:ext uri="{2D200454-40CA-4A62-9FC3-DE9A4176ACB9}">
      <p15:notesGuideLst xmlns:p15="http://schemas.microsoft.com/office/powerpoint/2012/main">
        <p15:guide id="1" orient="horz" pos="2160" userDrawn="1">
          <p15:clr>
            <a:srgbClr val="A4A3A4"/>
          </p15:clr>
        </p15:guide>
        <p15:guide id="2" pos="288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2" autoAdjust="0"/>
    <p:restoredTop sz="94660"/>
  </p:normalViewPr>
  <p:slideViewPr>
    <p:cSldViewPr>
      <p:cViewPr varScale="1">
        <p:scale>
          <a:sx n="68" d="100"/>
          <a:sy n="68" d="100"/>
        </p:scale>
        <p:origin x="600" y="54"/>
      </p:cViewPr>
      <p:guideLst>
        <p:guide orient="horz" pos="2160"/>
        <p:guide orient="horz" pos="384"/>
        <p:guide orient="horz" pos="3792"/>
        <p:guide pos="959"/>
        <p:guide pos="6719"/>
      </p:guideLst>
    </p:cSldViewPr>
  </p:slideViewPr>
  <p:notesTextViewPr>
    <p:cViewPr>
      <p:scale>
        <a:sx n="100" d="100"/>
        <a:sy n="100" d="100"/>
      </p:scale>
      <p:origin x="0" y="0"/>
    </p:cViewPr>
  </p:notesTextViewPr>
  <p:notesViewPr>
    <p:cSldViewPr showGuides="1">
      <p:cViewPr varScale="1">
        <p:scale>
          <a:sx n="76" d="100"/>
          <a:sy n="76" d="100"/>
        </p:scale>
        <p:origin x="2538" y="96"/>
      </p:cViewPr>
      <p:guideLst>
        <p:guide orient="horz" pos="2160"/>
        <p:guide pos="288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BEA74EB7-856E-45FD-83F0-5F7C6F3E4372}" type="datetimeFigureOut">
              <a:rPr lang="en-US"/>
              <a:t>12/20/2023</a:t>
            </a:fld>
            <a:endParaRPr dirty="0"/>
          </a:p>
        </p:txBody>
      </p:sp>
      <p:sp>
        <p:nvSpPr>
          <p:cNvPr id="4" name="Footer Placeholder 3"/>
          <p:cNvSpPr>
            <a:spLocks noGrp="1"/>
          </p:cNvSpPr>
          <p:nvPr>
            <p:ph type="ftr" sz="quarter" idx="2"/>
          </p:nvPr>
        </p:nvSpPr>
        <p:spPr>
          <a:xfrm>
            <a:off x="0" y="6513910"/>
            <a:ext cx="3962400" cy="3429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5179484" y="6513910"/>
            <a:ext cx="3962400" cy="342900"/>
          </a:xfrm>
          <a:prstGeom prst="rect">
            <a:avLst/>
          </a:prstGeom>
        </p:spPr>
        <p:txBody>
          <a:bodyPr vert="horz" lIns="91440" tIns="45720" rIns="91440" bIns="45720" rtlCol="0" anchor="b"/>
          <a:lstStyle>
            <a:lvl1pPr algn="r">
              <a:defRPr sz="1200"/>
            </a:lvl1pPr>
          </a:lstStyle>
          <a:p>
            <a:fld id="{14886E15-F82A-4596-A46C-375C6D3981E1}" type="slidenum">
              <a:rPr/>
              <a:t>‹#›</a:t>
            </a:fld>
            <a:endParaRPr dirty="0"/>
          </a:p>
        </p:txBody>
      </p:sp>
    </p:spTree>
    <p:extLst>
      <p:ext uri="{BB962C8B-B14F-4D97-AF65-F5344CB8AC3E}">
        <p14:creationId xmlns:p14="http://schemas.microsoft.com/office/powerpoint/2010/main" val="86830810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eg>
</file>

<file path=ppt/media/image15.JPG>
</file>

<file path=ppt/media/image16.JPG>
</file>

<file path=ppt/media/image17.jpg>
</file>

<file path=ppt/media/image18.jpg>
</file>

<file path=ppt/media/image19.jpg>
</file>

<file path=ppt/media/image2.png>
</file>

<file path=ppt/media/image3.jpeg>
</file>

<file path=ppt/media/image4.jp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C61B0E40-8125-41F8-BB6C-139D8D531A4F}" type="datetimeFigureOut">
              <a:rPr lang="en-US"/>
              <a:t>12/20/2023</a:t>
            </a:fld>
            <a:endParaRPr dirty="0"/>
          </a:p>
        </p:txBody>
      </p:sp>
      <p:sp>
        <p:nvSpPr>
          <p:cNvPr id="4" name="Slide Image Placeholder 3"/>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BF105DB2-FD3E-441D-8B7E-7AE83ECE27B3}" type="slidenum">
              <a:rPr/>
              <a:t>‹#›</a:t>
            </a:fld>
            <a:endParaRPr dirty="0"/>
          </a:p>
        </p:txBody>
      </p:sp>
    </p:spTree>
    <p:extLst>
      <p:ext uri="{BB962C8B-B14F-4D97-AF65-F5344CB8AC3E}">
        <p14:creationId xmlns:p14="http://schemas.microsoft.com/office/powerpoint/2010/main" val="28947205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105DB2-FD3E-441D-8B7E-7AE83ECE27B3}" type="slidenum">
              <a:rPr lang="en-US" smtClean="0"/>
              <a:t>1</a:t>
            </a:fld>
            <a:endParaRPr lang="en-US" dirty="0"/>
          </a:p>
        </p:txBody>
      </p:sp>
    </p:spTree>
    <p:extLst>
      <p:ext uri="{BB962C8B-B14F-4D97-AF65-F5344CB8AC3E}">
        <p14:creationId xmlns:p14="http://schemas.microsoft.com/office/powerpoint/2010/main" val="40852762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10</a:t>
            </a:fld>
            <a:endParaRPr lang="en-US" dirty="0"/>
          </a:p>
        </p:txBody>
      </p:sp>
    </p:spTree>
    <p:extLst>
      <p:ext uri="{BB962C8B-B14F-4D97-AF65-F5344CB8AC3E}">
        <p14:creationId xmlns:p14="http://schemas.microsoft.com/office/powerpoint/2010/main" val="11693456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11</a:t>
            </a:fld>
            <a:endParaRPr lang="en-US" dirty="0"/>
          </a:p>
        </p:txBody>
      </p:sp>
    </p:spTree>
    <p:extLst>
      <p:ext uri="{BB962C8B-B14F-4D97-AF65-F5344CB8AC3E}">
        <p14:creationId xmlns:p14="http://schemas.microsoft.com/office/powerpoint/2010/main" val="33583153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105DB2-FD3E-441D-8B7E-7AE83ECE27B3}" type="slidenum">
              <a:rPr lang="en-US" smtClean="0"/>
              <a:t>12</a:t>
            </a:fld>
            <a:endParaRPr lang="en-US" dirty="0"/>
          </a:p>
        </p:txBody>
      </p:sp>
    </p:spTree>
    <p:extLst>
      <p:ext uri="{BB962C8B-B14F-4D97-AF65-F5344CB8AC3E}">
        <p14:creationId xmlns:p14="http://schemas.microsoft.com/office/powerpoint/2010/main" val="3974002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13</a:t>
            </a:fld>
            <a:endParaRPr lang="en-US" dirty="0"/>
          </a:p>
        </p:txBody>
      </p:sp>
    </p:spTree>
    <p:extLst>
      <p:ext uri="{BB962C8B-B14F-4D97-AF65-F5344CB8AC3E}">
        <p14:creationId xmlns:p14="http://schemas.microsoft.com/office/powerpoint/2010/main" val="28629653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14</a:t>
            </a:fld>
            <a:endParaRPr lang="en-US" dirty="0"/>
          </a:p>
        </p:txBody>
      </p:sp>
    </p:spTree>
    <p:extLst>
      <p:ext uri="{BB962C8B-B14F-4D97-AF65-F5344CB8AC3E}">
        <p14:creationId xmlns:p14="http://schemas.microsoft.com/office/powerpoint/2010/main" val="15817448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15</a:t>
            </a:fld>
            <a:endParaRPr lang="en-US" dirty="0"/>
          </a:p>
        </p:txBody>
      </p:sp>
    </p:spTree>
    <p:extLst>
      <p:ext uri="{BB962C8B-B14F-4D97-AF65-F5344CB8AC3E}">
        <p14:creationId xmlns:p14="http://schemas.microsoft.com/office/powerpoint/2010/main" val="32829317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16</a:t>
            </a:fld>
            <a:endParaRPr lang="en-US" dirty="0"/>
          </a:p>
        </p:txBody>
      </p:sp>
    </p:spTree>
    <p:extLst>
      <p:ext uri="{BB962C8B-B14F-4D97-AF65-F5344CB8AC3E}">
        <p14:creationId xmlns:p14="http://schemas.microsoft.com/office/powerpoint/2010/main" val="23712609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17</a:t>
            </a:fld>
            <a:endParaRPr lang="en-US" dirty="0"/>
          </a:p>
        </p:txBody>
      </p:sp>
    </p:spTree>
    <p:extLst>
      <p:ext uri="{BB962C8B-B14F-4D97-AF65-F5344CB8AC3E}">
        <p14:creationId xmlns:p14="http://schemas.microsoft.com/office/powerpoint/2010/main" val="13642354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18</a:t>
            </a:fld>
            <a:endParaRPr lang="en-US" dirty="0"/>
          </a:p>
        </p:txBody>
      </p:sp>
    </p:spTree>
    <p:extLst>
      <p:ext uri="{BB962C8B-B14F-4D97-AF65-F5344CB8AC3E}">
        <p14:creationId xmlns:p14="http://schemas.microsoft.com/office/powerpoint/2010/main" val="31276841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19</a:t>
            </a:fld>
            <a:endParaRPr lang="en-US" dirty="0"/>
          </a:p>
        </p:txBody>
      </p:sp>
    </p:spTree>
    <p:extLst>
      <p:ext uri="{BB962C8B-B14F-4D97-AF65-F5344CB8AC3E}">
        <p14:creationId xmlns:p14="http://schemas.microsoft.com/office/powerpoint/2010/main" val="20886067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2</a:t>
            </a:fld>
            <a:endParaRPr lang="en-US" dirty="0"/>
          </a:p>
        </p:txBody>
      </p:sp>
    </p:spTree>
    <p:extLst>
      <p:ext uri="{BB962C8B-B14F-4D97-AF65-F5344CB8AC3E}">
        <p14:creationId xmlns:p14="http://schemas.microsoft.com/office/powerpoint/2010/main" val="27256001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20</a:t>
            </a:fld>
            <a:endParaRPr lang="en-US" dirty="0"/>
          </a:p>
        </p:txBody>
      </p:sp>
    </p:spTree>
    <p:extLst>
      <p:ext uri="{BB962C8B-B14F-4D97-AF65-F5344CB8AC3E}">
        <p14:creationId xmlns:p14="http://schemas.microsoft.com/office/powerpoint/2010/main" val="32017682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21</a:t>
            </a:fld>
            <a:endParaRPr lang="en-US" dirty="0"/>
          </a:p>
        </p:txBody>
      </p:sp>
    </p:spTree>
    <p:extLst>
      <p:ext uri="{BB962C8B-B14F-4D97-AF65-F5344CB8AC3E}">
        <p14:creationId xmlns:p14="http://schemas.microsoft.com/office/powerpoint/2010/main" val="40649074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22</a:t>
            </a:fld>
            <a:endParaRPr lang="en-US" dirty="0"/>
          </a:p>
        </p:txBody>
      </p:sp>
    </p:spTree>
    <p:extLst>
      <p:ext uri="{BB962C8B-B14F-4D97-AF65-F5344CB8AC3E}">
        <p14:creationId xmlns:p14="http://schemas.microsoft.com/office/powerpoint/2010/main" val="22478767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3</a:t>
            </a:fld>
            <a:endParaRPr lang="en-US" dirty="0"/>
          </a:p>
        </p:txBody>
      </p:sp>
    </p:spTree>
    <p:extLst>
      <p:ext uri="{BB962C8B-B14F-4D97-AF65-F5344CB8AC3E}">
        <p14:creationId xmlns:p14="http://schemas.microsoft.com/office/powerpoint/2010/main" val="3858531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4</a:t>
            </a:fld>
            <a:endParaRPr lang="en-US" dirty="0"/>
          </a:p>
        </p:txBody>
      </p:sp>
    </p:spTree>
    <p:extLst>
      <p:ext uri="{BB962C8B-B14F-4D97-AF65-F5344CB8AC3E}">
        <p14:creationId xmlns:p14="http://schemas.microsoft.com/office/powerpoint/2010/main" val="35464439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5</a:t>
            </a:fld>
            <a:endParaRPr lang="en-US" dirty="0"/>
          </a:p>
        </p:txBody>
      </p:sp>
    </p:spTree>
    <p:extLst>
      <p:ext uri="{BB962C8B-B14F-4D97-AF65-F5344CB8AC3E}">
        <p14:creationId xmlns:p14="http://schemas.microsoft.com/office/powerpoint/2010/main" val="3519108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6</a:t>
            </a:fld>
            <a:endParaRPr lang="en-US" dirty="0"/>
          </a:p>
        </p:txBody>
      </p:sp>
    </p:spTree>
    <p:extLst>
      <p:ext uri="{BB962C8B-B14F-4D97-AF65-F5344CB8AC3E}">
        <p14:creationId xmlns:p14="http://schemas.microsoft.com/office/powerpoint/2010/main" val="2805730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7</a:t>
            </a:fld>
            <a:endParaRPr lang="en-US" dirty="0"/>
          </a:p>
        </p:txBody>
      </p:sp>
    </p:spTree>
    <p:extLst>
      <p:ext uri="{BB962C8B-B14F-4D97-AF65-F5344CB8AC3E}">
        <p14:creationId xmlns:p14="http://schemas.microsoft.com/office/powerpoint/2010/main" val="19658745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8</a:t>
            </a:fld>
            <a:endParaRPr lang="en-US" dirty="0"/>
          </a:p>
        </p:txBody>
      </p:sp>
    </p:spTree>
    <p:extLst>
      <p:ext uri="{BB962C8B-B14F-4D97-AF65-F5344CB8AC3E}">
        <p14:creationId xmlns:p14="http://schemas.microsoft.com/office/powerpoint/2010/main" val="937881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9</a:t>
            </a:fld>
            <a:endParaRPr lang="en-US" dirty="0"/>
          </a:p>
        </p:txBody>
      </p:sp>
    </p:spTree>
    <p:extLst>
      <p:ext uri="{BB962C8B-B14F-4D97-AF65-F5344CB8AC3E}">
        <p14:creationId xmlns:p14="http://schemas.microsoft.com/office/powerpoint/2010/main" val="1400489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title block"/>
          <p:cNvSpPr/>
          <p:nvPr/>
        </p:nvSpPr>
        <p:spPr bwMode="invGray">
          <a:xfrm>
            <a:off x="1141413" y="1600200"/>
            <a:ext cx="11047412" cy="32766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nvGrpSpPr>
          <p:cNvPr id="7" name="top graphic"/>
          <p:cNvGrpSpPr/>
          <p:nvPr/>
        </p:nvGrpSpPr>
        <p:grpSpPr>
          <a:xfrm>
            <a:off x="1279" y="0"/>
            <a:ext cx="12188952" cy="429768"/>
            <a:chOff x="1279" y="0"/>
            <a:chExt cx="12188952" cy="429768"/>
          </a:xfrm>
        </p:grpSpPr>
        <p:sp>
          <p:nvSpPr>
            <p:cNvPr id="8" name="Rectangle 7"/>
            <p:cNvSpPr/>
            <p:nvPr/>
          </p:nvSpPr>
          <p:spPr>
            <a:xfrm>
              <a:off x="1279" y="0"/>
              <a:ext cx="12188952" cy="228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228600"/>
              <a:ext cx="12188952" cy="2011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0" name="Rectangle 9"/>
            <p:cNvSpPr/>
            <p:nvPr/>
          </p:nvSpPr>
          <p:spPr>
            <a:xfrm>
              <a:off x="1279" y="306324"/>
              <a:ext cx="12188952"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grpSp>
        <p:nvGrpSpPr>
          <p:cNvPr id="23" name="bottom graphic"/>
          <p:cNvGrpSpPr/>
          <p:nvPr/>
        </p:nvGrpSpPr>
        <p:grpSpPr>
          <a:xfrm>
            <a:off x="0" y="6080760"/>
            <a:ext cx="12190231" cy="777240"/>
            <a:chOff x="0" y="6080760"/>
            <a:chExt cx="12190231" cy="777240"/>
          </a:xfrm>
        </p:grpSpPr>
        <p:sp>
          <p:nvSpPr>
            <p:cNvPr id="13" name="Rectangle 12"/>
            <p:cNvSpPr/>
            <p:nvPr/>
          </p:nvSpPr>
          <p:spPr>
            <a:xfrm>
              <a:off x="0" y="6217920"/>
              <a:ext cx="12188825" cy="64008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14" name="Rectangle 13"/>
            <p:cNvSpPr/>
            <p:nvPr/>
          </p:nvSpPr>
          <p:spPr>
            <a:xfrm>
              <a:off x="1279" y="60807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5" name="Rectangle 14"/>
            <p:cNvSpPr/>
            <p:nvPr/>
          </p:nvSpPr>
          <p:spPr>
            <a:xfrm>
              <a:off x="1279" y="6172200"/>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2" name="Title 1"/>
          <p:cNvSpPr>
            <a:spLocks noGrp="1"/>
          </p:cNvSpPr>
          <p:nvPr>
            <p:ph type="ctrTitle"/>
          </p:nvPr>
        </p:nvSpPr>
        <p:spPr bwMode="invGray">
          <a:xfrm>
            <a:off x="1522414" y="1905000"/>
            <a:ext cx="9143998" cy="2667000"/>
          </a:xfrm>
        </p:spPr>
        <p:txBody>
          <a:bodyPr anchor="b">
            <a:normAutofit/>
          </a:bodyPr>
          <a:lstStyle>
            <a:lvl1pPr>
              <a:lnSpc>
                <a:spcPct val="80000"/>
              </a:lnSpc>
              <a:defRPr sz="6600">
                <a:solidFill>
                  <a:schemeClr val="bg1"/>
                </a:solidFill>
                <a:effectLst>
                  <a:outerShdw blurRad="88900" algn="ctr" rotWithShape="0">
                    <a:prstClr val="black">
                      <a:alpha val="35000"/>
                    </a:prstClr>
                  </a:outerShdw>
                </a:effectLst>
              </a:defRPr>
            </a:lvl1pPr>
          </a:lstStyle>
          <a:p>
            <a:r>
              <a:rPr lang="en-US" smtClean="0"/>
              <a:t>Click to edit Master title style</a:t>
            </a:r>
            <a:endParaRPr dirty="0"/>
          </a:p>
        </p:txBody>
      </p:sp>
      <p:sp>
        <p:nvSpPr>
          <p:cNvPr id="3" name="Subtitle 2"/>
          <p:cNvSpPr>
            <a:spLocks noGrp="1"/>
          </p:cNvSpPr>
          <p:nvPr>
            <p:ph type="subTitle" idx="1"/>
          </p:nvPr>
        </p:nvSpPr>
        <p:spPr>
          <a:xfrm>
            <a:off x="1522413" y="5029200"/>
            <a:ext cx="8229598" cy="838200"/>
          </a:xfrm>
        </p:spPr>
        <p:txBody>
          <a:bodyPr/>
          <a:lstStyle>
            <a:lvl1pPr marL="0" indent="0" algn="l">
              <a:lnSpc>
                <a:spcPct val="90000"/>
              </a:lnSpc>
              <a:spcBef>
                <a:spcPts val="0"/>
              </a:spcBef>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21" name="Footer Placeholder 20"/>
          <p:cNvSpPr>
            <a:spLocks noGrp="1"/>
          </p:cNvSpPr>
          <p:nvPr>
            <p:ph type="ftr" sz="quarter" idx="11"/>
          </p:nvPr>
        </p:nvSpPr>
        <p:spPr/>
        <p:txBody>
          <a:bodyPr/>
          <a:lstStyle/>
          <a:p>
            <a:r>
              <a:rPr lang="en-US" dirty="0"/>
              <a:t>Add a footer</a:t>
            </a:r>
          </a:p>
        </p:txBody>
      </p:sp>
      <p:sp>
        <p:nvSpPr>
          <p:cNvPr id="20" name="Date Placeholder 19"/>
          <p:cNvSpPr>
            <a:spLocks noGrp="1"/>
          </p:cNvSpPr>
          <p:nvPr>
            <p:ph type="dt" sz="half" idx="10"/>
          </p:nvPr>
        </p:nvSpPr>
        <p:spPr/>
        <p:txBody>
          <a:bodyPr/>
          <a:lstStyle/>
          <a:p>
            <a:fld id="{333B76B7-5811-4114-8A95-998148FFD529}" type="datetime1">
              <a:rPr lang="en-US" smtClean="0"/>
              <a:t>12/20/2023</a:t>
            </a:fld>
            <a:endParaRPr lang="en-US" dirty="0"/>
          </a:p>
        </p:txBody>
      </p:sp>
      <p:sp>
        <p:nvSpPr>
          <p:cNvPr id="22" name="Slide Number Placeholder 21"/>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4088169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a:lvl8pPr>
            <a:lvl9pP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175C077A-EF7A-41AA-8976-110EB7416C60}" type="datetime1">
              <a:rPr lang="en-US" smtClean="0"/>
              <a:t>12/20/2023</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2223790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94507" y="609600"/>
            <a:ext cx="1143001" cy="54102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522413" y="609600"/>
            <a:ext cx="7696198" cy="5410200"/>
          </a:xfrm>
        </p:spPr>
        <p:txBody>
          <a:bodyPr vert="eaVert"/>
          <a:lstStyle>
            <a:lvl5pPr>
              <a:defRPr/>
            </a:lvl5pPr>
            <a:lvl6pPr>
              <a:defRPr/>
            </a:lvl6pPr>
            <a:lvl7pPr>
              <a:defRPr/>
            </a:lvl7pPr>
            <a:lvl8pPr>
              <a:defRPr/>
            </a:lvl8pPr>
            <a:lvl9pP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FF5912B-6681-4BDF-AE10-F59636249FF3}" type="datetime1">
              <a:rPr lang="en-US" smtClean="0"/>
              <a:t>12/20/2023</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265341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200"/>
            </a:lvl1p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05C8E22-D0BA-4CB4-9C32-B27533199514}" type="datetime1">
              <a:rPr lang="en-US" smtClean="0"/>
              <a:t>12/20/2023</a:t>
            </a:fld>
            <a:endParaRPr dirty="0"/>
          </a:p>
        </p:txBody>
      </p:sp>
      <p:sp>
        <p:nvSpPr>
          <p:cNvPr id="6" name="Slide Number Placeholder 5"/>
          <p:cNvSpPr>
            <a:spLocks noGrp="1"/>
          </p:cNvSpPr>
          <p:nvPr>
            <p:ph type="sldNum" sz="quarter" idx="12"/>
          </p:nvPr>
        </p:nvSpPr>
        <p:spPr/>
        <p:txBody>
          <a:bodyPr/>
          <a:lstStyle/>
          <a:p>
            <a:fld id="{DF28FB93-0A08-4E7D-8E63-9EFA29F1E093}" type="slidenum">
              <a:rPr/>
              <a:pPr/>
              <a:t>‹#›</a:t>
            </a:fld>
            <a:endParaRPr dirty="0"/>
          </a:p>
        </p:txBody>
      </p:sp>
    </p:spTree>
    <p:extLst>
      <p:ext uri="{BB962C8B-B14F-4D97-AF65-F5344CB8AC3E}">
        <p14:creationId xmlns:p14="http://schemas.microsoft.com/office/powerpoint/2010/main" val="506475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200"/>
            </a:lvl1p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FC2180A9-7A83-412D-A8AC-5AF60A8AA507}" type="datetime1">
              <a:rPr lang="en-US" smtClean="0"/>
              <a:t>12/20/2023</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894591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rmAutofit/>
          </a:bodyPr>
          <a:lstStyle>
            <a:lvl1pPr algn="l">
              <a:defRPr sz="5400" b="0" cap="none" baseline="0"/>
            </a:lvl1pPr>
          </a:lstStyle>
          <a:p>
            <a:r>
              <a:rPr lang="en-US" smtClean="0"/>
              <a:t>Click to edit Master title style</a:t>
            </a:r>
            <a:endParaRPr/>
          </a:p>
        </p:txBody>
      </p:sp>
      <p:sp>
        <p:nvSpPr>
          <p:cNvPr id="3" name="Text Placeholder 2"/>
          <p:cNvSpPr>
            <a:spLocks noGrp="1"/>
          </p:cNvSpPr>
          <p:nvPr>
            <p:ph type="body" idx="1"/>
          </p:nvPr>
        </p:nvSpPr>
        <p:spPr>
          <a:xfrm>
            <a:off x="1522413" y="4876800"/>
            <a:ext cx="8229598" cy="1143000"/>
          </a:xfrm>
        </p:spPr>
        <p:txBody>
          <a:bodyPr anchor="t">
            <a:normAutofit/>
          </a:bodyPr>
          <a:lstStyle>
            <a:lvl1pPr marL="0" indent="0">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Add a footer</a:t>
            </a:r>
          </a:p>
        </p:txBody>
      </p:sp>
      <p:sp>
        <p:nvSpPr>
          <p:cNvPr id="4" name="Date Placeholder 3"/>
          <p:cNvSpPr>
            <a:spLocks noGrp="1"/>
          </p:cNvSpPr>
          <p:nvPr>
            <p:ph type="dt" sz="half" idx="10"/>
          </p:nvPr>
        </p:nvSpPr>
        <p:spPr/>
        <p:txBody>
          <a:bodyPr/>
          <a:lstStyle>
            <a:lvl1pPr>
              <a:defRPr>
                <a:solidFill>
                  <a:schemeClr val="tx1"/>
                </a:solidFill>
              </a:defRPr>
            </a:lvl1pPr>
          </a:lstStyle>
          <a:p>
            <a:fld id="{6A563DF0-FDDF-4143-9D8C-6AF41892E174}" type="datetime1">
              <a:rPr lang="en-US" smtClean="0"/>
              <a:t>12/20/2023</a:t>
            </a:fld>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484106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522413" y="1904999"/>
            <a:ext cx="4435564" cy="408892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230849" y="1904999"/>
            <a:ext cx="4435564" cy="408892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8BB83F9-4677-4C31-8407-7919061A580B}" type="datetime1">
              <a:rPr lang="en-US" smtClean="0"/>
              <a:t>12/20/2023</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1512259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522413" y="1828800"/>
            <a:ext cx="4419599" cy="685801"/>
          </a:xfrm>
        </p:spPr>
        <p:txBody>
          <a:bodyPr anchor="ctr">
            <a:norm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22413" y="2590801"/>
            <a:ext cx="4419599"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246814" y="1828800"/>
            <a:ext cx="4419599" cy="685801"/>
          </a:xfrm>
        </p:spPr>
        <p:txBody>
          <a:bodyPr anchor="ctr">
            <a:norm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46814" y="2590801"/>
            <a:ext cx="4419599"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C33939A6-3450-434F-A872-BEE63F7EB093}" type="datetime1">
              <a:rPr lang="en-US" smtClean="0"/>
              <a:t>12/20/2023</a:t>
            </a:fld>
            <a:endParaRPr lang="en-US" dirty="0"/>
          </a:p>
        </p:txBody>
      </p:sp>
      <p:sp>
        <p:nvSpPr>
          <p:cNvPr id="9" name="Slide Number Placeholder 8"/>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597700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3BABB1C-FA00-4171-BA31-4C5E719472F3}" type="datetime1">
              <a:rPr lang="en-US" smtClean="0"/>
              <a:t>12/20/2023</a:t>
            </a:fld>
            <a:endParaRPr lang="en-US" dirty="0"/>
          </a:p>
        </p:txBody>
      </p:sp>
      <p:sp>
        <p:nvSpPr>
          <p:cNvPr id="5" name="Slide Number Placeholder 4"/>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981316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6" name="bottom graphic"/>
          <p:cNvGrpSpPr/>
          <p:nvPr userDrawn="1"/>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D76C8610-5B57-4C6B-BF9F-F5397A1F60B8}" type="datetime1">
              <a:rPr lang="en-US" smtClean="0"/>
              <a:t>12/20/2023</a:t>
            </a:fld>
            <a:endParaRPr lang="en-US" dirty="0"/>
          </a:p>
        </p:txBody>
      </p:sp>
      <p:sp>
        <p:nvSpPr>
          <p:cNvPr id="4" name="Slide Number Placeholder 3"/>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403003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2" name="Title 1"/>
          <p:cNvSpPr>
            <a:spLocks noGrp="1"/>
          </p:cNvSpPr>
          <p:nvPr>
            <p:ph type="title"/>
          </p:nvPr>
        </p:nvSpPr>
        <p:spPr>
          <a:xfrm>
            <a:off x="7923214" y="1371600"/>
            <a:ext cx="3124200" cy="2057400"/>
          </a:xfrm>
        </p:spPr>
        <p:txBody>
          <a:bodyPr anchor="b">
            <a:normAutofit/>
          </a:bodyPr>
          <a:lstStyle>
            <a:lvl1pPr algn="l">
              <a:defRPr sz="3200" b="1"/>
            </a:lvl1pPr>
          </a:lstStyle>
          <a:p>
            <a:r>
              <a:rPr lang="en-US" smtClean="0"/>
              <a:t>Click to edit Master title style</a:t>
            </a:r>
            <a:endParaRPr/>
          </a:p>
        </p:txBody>
      </p:sp>
      <p:sp>
        <p:nvSpPr>
          <p:cNvPr id="3" name="Content Placeholder 2"/>
          <p:cNvSpPr>
            <a:spLocks noGrp="1"/>
          </p:cNvSpPr>
          <p:nvPr>
            <p:ph idx="1"/>
          </p:nvPr>
        </p:nvSpPr>
        <p:spPr>
          <a:xfrm>
            <a:off x="1491930" y="1293495"/>
            <a:ext cx="5577840" cy="402336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7923214" y="3536829"/>
            <a:ext cx="3124200" cy="1797169"/>
          </a:xfrm>
        </p:spPr>
        <p:txBody>
          <a:bodyPr>
            <a:normAutofit/>
          </a:bodyPr>
          <a:lstStyle>
            <a:lvl1pPr marL="0" indent="0">
              <a:spcBef>
                <a:spcPts val="8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BADBF3DD-8B6D-46AA-BCA9-242D4EF63DDF}" type="datetime1">
              <a:rPr lang="en-US" smtClean="0"/>
              <a:t>12/20/2023</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616132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2" name="Title 1"/>
          <p:cNvSpPr>
            <a:spLocks noGrp="1"/>
          </p:cNvSpPr>
          <p:nvPr>
            <p:ph type="title"/>
          </p:nvPr>
        </p:nvSpPr>
        <p:spPr>
          <a:xfrm>
            <a:off x="7923214" y="1371600"/>
            <a:ext cx="3124200" cy="2057400"/>
          </a:xfrm>
        </p:spPr>
        <p:txBody>
          <a:bodyPr anchor="b">
            <a:normAutofit/>
          </a:bodyPr>
          <a:lstStyle>
            <a:lvl1pPr algn="l">
              <a:defRPr sz="3200" b="0"/>
            </a:lvl1pPr>
          </a:lstStyle>
          <a:p>
            <a:r>
              <a:rPr lang="en-US" smtClean="0"/>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400490" y="1202055"/>
            <a:ext cx="5760720" cy="4206240"/>
          </a:xfrm>
          <a:solidFill>
            <a:schemeClr val="bg1">
              <a:lumMod val="95000"/>
            </a:schemeClr>
          </a:solidFill>
        </p:spPr>
        <p:txBody>
          <a:bodyPr tIns="914400">
            <a:normAutofit/>
          </a:bodyPr>
          <a:lstStyle>
            <a:lvl1pPr marL="0" indent="0" algn="ctr">
              <a:spcBef>
                <a:spcPts val="0"/>
              </a:spcBef>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4" name="Text Placeholder 3"/>
          <p:cNvSpPr>
            <a:spLocks noGrp="1"/>
          </p:cNvSpPr>
          <p:nvPr>
            <p:ph type="body" sz="half" idx="2"/>
          </p:nvPr>
        </p:nvSpPr>
        <p:spPr>
          <a:xfrm>
            <a:off x="7923214" y="3536829"/>
            <a:ext cx="3124200" cy="1797171"/>
          </a:xfrm>
        </p:spPr>
        <p:txBody>
          <a:bodyPr>
            <a:normAutofit/>
          </a:bodyPr>
          <a:lstStyle>
            <a:lvl1pPr marL="0" indent="0">
              <a:spcBef>
                <a:spcPts val="8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23C41AE9-3D4A-4A08-B03D-DC6D2ADF5464}" type="datetime1">
              <a:rPr lang="en-US" smtClean="0"/>
              <a:t>12/20/2023</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1931862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4" name="bottom graphic"/>
          <p:cNvGrpSpPr/>
          <p:nvPr/>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grpSp>
        <p:nvGrpSpPr>
          <p:cNvPr id="10" name="top graphic"/>
          <p:cNvGrpSpPr/>
          <p:nvPr/>
        </p:nvGrpSpPr>
        <p:grpSpPr>
          <a:xfrm>
            <a:off x="1279" y="0"/>
            <a:ext cx="12188952" cy="320040"/>
            <a:chOff x="1279" y="0"/>
            <a:chExt cx="12188952" cy="320040"/>
          </a:xfrm>
        </p:grpSpPr>
        <p:sp>
          <p:nvSpPr>
            <p:cNvPr id="11" name="Rectangle 10"/>
            <p:cNvSpPr/>
            <p:nvPr/>
          </p:nvSpPr>
          <p:spPr>
            <a:xfrm>
              <a:off x="1279" y="0"/>
              <a:ext cx="12188952" cy="17023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2" name="Rectangle 11"/>
            <p:cNvSpPr/>
            <p:nvPr/>
          </p:nvSpPr>
          <p:spPr>
            <a:xfrm>
              <a:off x="1279" y="170234"/>
              <a:ext cx="12188952" cy="1498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3" name="Rectangle 12"/>
            <p:cNvSpPr/>
            <p:nvPr/>
          </p:nvSpPr>
          <p:spPr>
            <a:xfrm>
              <a:off x="1279" y="231421"/>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2" name="Title Placeholder 1"/>
          <p:cNvSpPr>
            <a:spLocks noGrp="1"/>
          </p:cNvSpPr>
          <p:nvPr>
            <p:ph type="title"/>
          </p:nvPr>
        </p:nvSpPr>
        <p:spPr>
          <a:xfrm>
            <a:off x="1522876" y="609600"/>
            <a:ext cx="9143538" cy="1066800"/>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522876" y="1905000"/>
            <a:ext cx="9143538" cy="369746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3"/>
          </p:nvPr>
        </p:nvSpPr>
        <p:spPr bwMode="auto">
          <a:xfrm>
            <a:off x="1507498" y="6516865"/>
            <a:ext cx="6062145" cy="228600"/>
          </a:xfrm>
          <a:prstGeom prst="rect">
            <a:avLst/>
          </a:prstGeom>
        </p:spPr>
        <p:txBody>
          <a:bodyPr vert="horz" lIns="91440" tIns="45720" rIns="91440" bIns="45720" rtlCol="0" anchor="ctr"/>
          <a:lstStyle>
            <a:lvl1pPr algn="l">
              <a:defRPr sz="1100" cap="all" baseline="0">
                <a:solidFill>
                  <a:schemeClr val="bg1"/>
                </a:solidFill>
              </a:defRPr>
            </a:lvl1pPr>
          </a:lstStyle>
          <a:p>
            <a:r>
              <a:rPr lang="en-US" dirty="0"/>
              <a:t>Add a footer</a:t>
            </a:r>
          </a:p>
        </p:txBody>
      </p:sp>
      <p:sp>
        <p:nvSpPr>
          <p:cNvPr id="4" name="Date Placeholder 3"/>
          <p:cNvSpPr>
            <a:spLocks noGrp="1"/>
          </p:cNvSpPr>
          <p:nvPr>
            <p:ph type="dt" sz="half" idx="2"/>
          </p:nvPr>
        </p:nvSpPr>
        <p:spPr bwMode="auto">
          <a:xfrm>
            <a:off x="7994363" y="6516865"/>
            <a:ext cx="1327622" cy="228600"/>
          </a:xfrm>
          <a:prstGeom prst="rect">
            <a:avLst/>
          </a:prstGeom>
        </p:spPr>
        <p:txBody>
          <a:bodyPr vert="horz" lIns="91440" tIns="45720" rIns="91440" bIns="45720" rtlCol="0" anchor="ctr"/>
          <a:lstStyle>
            <a:lvl1pPr algn="r">
              <a:defRPr sz="1100">
                <a:solidFill>
                  <a:schemeClr val="bg1"/>
                </a:solidFill>
              </a:defRPr>
            </a:lvl1pPr>
          </a:lstStyle>
          <a:p>
            <a:fld id="{5C6E67D0-0200-42BE-A0B2-78C70FBBB312}" type="datetime1">
              <a:rPr lang="en-US" smtClean="0"/>
              <a:pPr/>
              <a:t>12/20/2023</a:t>
            </a:fld>
            <a:endParaRPr lang="en-US" dirty="0"/>
          </a:p>
        </p:txBody>
      </p:sp>
      <p:sp>
        <p:nvSpPr>
          <p:cNvPr id="6" name="Slide Number Placeholder 5"/>
          <p:cNvSpPr>
            <a:spLocks noGrp="1"/>
          </p:cNvSpPr>
          <p:nvPr>
            <p:ph type="sldNum" sz="quarter" idx="4"/>
          </p:nvPr>
        </p:nvSpPr>
        <p:spPr bwMode="auto">
          <a:xfrm>
            <a:off x="9730094" y="6516865"/>
            <a:ext cx="936319" cy="228600"/>
          </a:xfrm>
          <a:prstGeom prst="rect">
            <a:avLst/>
          </a:prstGeom>
        </p:spPr>
        <p:txBody>
          <a:bodyPr vert="horz" lIns="91440" tIns="45720" rIns="91440" bIns="45720" rtlCol="0" anchor="ctr"/>
          <a:lstStyle>
            <a:lvl1pPr algn="r">
              <a:defRPr sz="1100">
                <a:solidFill>
                  <a:schemeClr val="bg1"/>
                </a:solidFill>
              </a:defRPr>
            </a:lvl1p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310681898"/>
      </p:ext>
    </p:extLst>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 id="2147483914"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accent1">
              <a:lumMod val="50000"/>
            </a:schemeClr>
          </a:solidFill>
          <a:latin typeface="+mj-lt"/>
          <a:ea typeface="+mj-ea"/>
          <a:cs typeface="+mj-cs"/>
        </a:defRPr>
      </a:lvl1pPr>
    </p:titleStyle>
    <p:bodyStyle>
      <a:lvl1pPr marL="274320" indent="-274320" algn="l" defTabSz="914400" rtl="0" eaLnBrk="1" latinLnBrk="0" hangingPunct="1">
        <a:lnSpc>
          <a:spcPct val="90000"/>
        </a:lnSpc>
        <a:spcBef>
          <a:spcPts val="1800"/>
        </a:spcBef>
        <a:buClr>
          <a:schemeClr val="tx1"/>
        </a:buClr>
        <a:buSzPct val="80000"/>
        <a:buFont typeface="Wingdings" pitchFamily="2" charset="2"/>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Clr>
          <a:schemeClr val="tx1"/>
        </a:buClr>
        <a:buSzPct val="10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tx1"/>
        </a:buClr>
        <a:buSzPct val="80000"/>
        <a:buFont typeface="Wingdings" pitchFamily="2" charset="2"/>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idx="4294967295"/>
          </p:nvPr>
        </p:nvSpPr>
        <p:spPr>
          <a:xfrm>
            <a:off x="0" y="5029200"/>
            <a:ext cx="8229600" cy="838200"/>
          </a:xfrm>
        </p:spPr>
        <p:txBody>
          <a:bodyPr/>
          <a:lstStyle/>
          <a:p>
            <a:r>
              <a:rPr lang="en-US" dirty="0"/>
              <a:t>Project Name | Company Name | Presenter Name</a:t>
            </a:r>
          </a:p>
        </p:txBody>
      </p:sp>
      <p:pic>
        <p:nvPicPr>
          <p:cNvPr id="1026" name="Picture 2" descr="30+ Library HD Wallpapers and Background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5862"/>
            <a:ext cx="12188824" cy="686386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217612" y="217439"/>
            <a:ext cx="9525000" cy="2308324"/>
          </a:xfrm>
          <a:prstGeom prst="rect">
            <a:avLst/>
          </a:prstGeom>
          <a:noFill/>
          <a:ln>
            <a:noFill/>
          </a:ln>
        </p:spPr>
        <p:txBody>
          <a:bodyPr wrap="square" rtlCol="0" anchor="ctr" anchorCtr="1">
            <a:spAutoFit/>
          </a:bodyPr>
          <a:lstStyle/>
          <a:p>
            <a:pPr algn="ctr"/>
            <a:r>
              <a:rPr lang="en-US" sz="7200" b="1" dirty="0" smtClean="0">
                <a:solidFill>
                  <a:schemeClr val="bg1">
                    <a:lumMod val="85000"/>
                  </a:schemeClr>
                </a:solidFill>
              </a:rPr>
              <a:t>LIBRARY MANAGEMENT PROJECT</a:t>
            </a:r>
          </a:p>
        </p:txBody>
      </p:sp>
      <p:sp>
        <p:nvSpPr>
          <p:cNvPr id="6" name="TextBox 5"/>
          <p:cNvSpPr txBox="1"/>
          <p:nvPr/>
        </p:nvSpPr>
        <p:spPr>
          <a:xfrm>
            <a:off x="1370012" y="4113074"/>
            <a:ext cx="3124200" cy="1754326"/>
          </a:xfrm>
          <a:prstGeom prst="rect">
            <a:avLst/>
          </a:prstGeom>
          <a:noFill/>
          <a:ln>
            <a:noFill/>
          </a:ln>
        </p:spPr>
        <p:txBody>
          <a:bodyPr wrap="square" rtlCol="0" anchor="ctr" anchorCtr="1">
            <a:spAutoFit/>
          </a:bodyPr>
          <a:lstStyle/>
          <a:p>
            <a:r>
              <a:rPr lang="en-US" sz="3600" u="sng" dirty="0" smtClean="0">
                <a:solidFill>
                  <a:schemeClr val="bg2">
                    <a:lumMod val="75000"/>
                  </a:schemeClr>
                </a:solidFill>
              </a:rPr>
              <a:t>Team Members</a:t>
            </a:r>
          </a:p>
          <a:p>
            <a:r>
              <a:rPr lang="en-US" sz="3600" dirty="0" smtClean="0">
                <a:solidFill>
                  <a:schemeClr val="accent3">
                    <a:lumMod val="40000"/>
                    <a:lumOff val="60000"/>
                  </a:schemeClr>
                </a:solidFill>
              </a:rPr>
              <a:t>Dev Agnihotri</a:t>
            </a:r>
          </a:p>
          <a:p>
            <a:r>
              <a:rPr lang="en-US" sz="3600" dirty="0" err="1" smtClean="0">
                <a:solidFill>
                  <a:schemeClr val="accent3">
                    <a:lumMod val="40000"/>
                    <a:lumOff val="60000"/>
                  </a:schemeClr>
                </a:solidFill>
              </a:rPr>
              <a:t>Mohd</a:t>
            </a:r>
            <a:r>
              <a:rPr lang="en-US" sz="3600" dirty="0" smtClean="0">
                <a:solidFill>
                  <a:schemeClr val="accent3">
                    <a:lumMod val="40000"/>
                    <a:lumOff val="60000"/>
                  </a:schemeClr>
                </a:solidFill>
              </a:rPr>
              <a:t>. </a:t>
            </a:r>
            <a:r>
              <a:rPr lang="en-US" sz="3600" dirty="0" err="1" smtClean="0">
                <a:solidFill>
                  <a:schemeClr val="accent3">
                    <a:lumMod val="40000"/>
                    <a:lumOff val="60000"/>
                  </a:schemeClr>
                </a:solidFill>
              </a:rPr>
              <a:t>Talha</a:t>
            </a:r>
            <a:endParaRPr lang="en-US" sz="3600" dirty="0" smtClean="0">
              <a:solidFill>
                <a:schemeClr val="accent3">
                  <a:lumMod val="40000"/>
                  <a:lumOff val="60000"/>
                </a:schemeClr>
              </a:solidFill>
            </a:endParaRPr>
          </a:p>
        </p:txBody>
      </p:sp>
    </p:spTree>
    <p:extLst>
      <p:ext uri="{BB962C8B-B14F-4D97-AF65-F5344CB8AC3E}">
        <p14:creationId xmlns:p14="http://schemas.microsoft.com/office/powerpoint/2010/main" val="295718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2876" y="609600"/>
            <a:ext cx="9143538" cy="762000"/>
          </a:xfrm>
        </p:spPr>
        <p:txBody>
          <a:bodyPr/>
          <a:lstStyle/>
          <a:p>
            <a:r>
              <a:rPr lang="en-US" dirty="0" smtClean="0"/>
              <a:t>ADD BOOK</a:t>
            </a:r>
            <a:endParaRPr lang="en-US" dirty="0"/>
          </a:p>
        </p:txBody>
      </p:sp>
      <p:sp>
        <p:nvSpPr>
          <p:cNvPr id="2" name="Content Placeholder 1"/>
          <p:cNvSpPr>
            <a:spLocks noGrp="1"/>
          </p:cNvSpPr>
          <p:nvPr>
            <p:ph idx="1"/>
          </p:nvPr>
        </p:nvSpPr>
        <p:spPr>
          <a:xfrm>
            <a:off x="1522876" y="1371600"/>
            <a:ext cx="9143538" cy="4230865"/>
          </a:xfrm>
        </p:spPr>
        <p:txBody>
          <a:bodyPr/>
          <a:lstStyle/>
          <a:p>
            <a:r>
              <a:rPr lang="en-US" dirty="0" smtClean="0"/>
              <a:t>This operation is used to ADD a BOOK to the Library Management System(or Book Database). It consist of following </a:t>
            </a:r>
            <a:r>
              <a:rPr lang="en-US" dirty="0" err="1" smtClean="0"/>
              <a:t>feilds</a:t>
            </a:r>
            <a:endParaRPr lang="en-US" dirty="0" smtClean="0"/>
          </a:p>
          <a:p>
            <a:pPr lvl="1"/>
            <a:r>
              <a:rPr lang="en-US" dirty="0" smtClean="0"/>
              <a:t>ID, Title, Author, Edition, Price</a:t>
            </a:r>
          </a:p>
          <a:p>
            <a:pPr lvl="1"/>
            <a:endParaRPr lang="en-US"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0612" y="2514600"/>
            <a:ext cx="6857521" cy="3742605"/>
          </a:xfrm>
          <a:prstGeom prst="rect">
            <a:avLst/>
          </a:prstGeom>
        </p:spPr>
      </p:pic>
    </p:spTree>
    <p:extLst>
      <p:ext uri="{BB962C8B-B14F-4D97-AF65-F5344CB8AC3E}">
        <p14:creationId xmlns:p14="http://schemas.microsoft.com/office/powerpoint/2010/main" val="515381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2876" y="609600"/>
            <a:ext cx="9143538" cy="635600"/>
          </a:xfrm>
        </p:spPr>
        <p:txBody>
          <a:bodyPr/>
          <a:lstStyle/>
          <a:p>
            <a:r>
              <a:rPr lang="en-US" dirty="0" smtClean="0"/>
              <a:t>ISSUE BOOK</a:t>
            </a:r>
            <a:endParaRPr lang="en-US" dirty="0"/>
          </a:p>
        </p:txBody>
      </p:sp>
      <p:sp>
        <p:nvSpPr>
          <p:cNvPr id="2" name="Content Placeholder 1"/>
          <p:cNvSpPr>
            <a:spLocks noGrp="1"/>
          </p:cNvSpPr>
          <p:nvPr>
            <p:ph idx="1"/>
          </p:nvPr>
        </p:nvSpPr>
        <p:spPr>
          <a:xfrm>
            <a:off x="1522876" y="1245200"/>
            <a:ext cx="9143538" cy="4357265"/>
          </a:xfrm>
        </p:spPr>
        <p:txBody>
          <a:bodyPr/>
          <a:lstStyle/>
          <a:p>
            <a:r>
              <a:rPr lang="en-US" dirty="0" smtClean="0"/>
              <a:t>The </a:t>
            </a:r>
            <a:r>
              <a:rPr lang="en-US" dirty="0"/>
              <a:t>issue book functionality empowers library patrons to effortlessly borrow materials, simplifying the checkout process for quick and convenient access to desired resources</a:t>
            </a:r>
            <a:r>
              <a:rPr lang="en-US" dirty="0" smtClean="0"/>
              <a:t>.</a:t>
            </a:r>
          </a:p>
          <a:p>
            <a:endParaRPr lang="en-US" dirty="0"/>
          </a:p>
        </p:txBody>
      </p:sp>
      <p:sp>
        <p:nvSpPr>
          <p:cNvPr id="4" name="Text Placeholder 7"/>
          <p:cNvSpPr txBox="1">
            <a:spLocks/>
          </p:cNvSpPr>
          <p:nvPr/>
        </p:nvSpPr>
        <p:spPr>
          <a:xfrm>
            <a:off x="1539575" y="5715000"/>
            <a:ext cx="9126838" cy="533400"/>
          </a:xfrm>
          <a:prstGeom prst="rect">
            <a:avLst/>
          </a:prstGeom>
        </p:spPr>
        <p:txBody>
          <a:bodyPr anchor="b">
            <a:normAutofit/>
          </a:bodyPr>
          <a:lstStyle>
            <a:lvl1pPr marL="0" indent="0" algn="l" defTabSz="914400" rtl="0" eaLnBrk="1" latinLnBrk="0" hangingPunct="1">
              <a:lnSpc>
                <a:spcPct val="90000"/>
              </a:lnSpc>
              <a:spcBef>
                <a:spcPts val="1800"/>
              </a:spcBef>
              <a:buClr>
                <a:schemeClr val="tx1"/>
              </a:buClr>
              <a:buSzPct val="80000"/>
              <a:buFont typeface="Wingdings" pitchFamily="2" charset="2"/>
              <a:buNone/>
              <a:defRPr sz="1800" kern="1200">
                <a:solidFill>
                  <a:schemeClr val="tx1"/>
                </a:solidFill>
                <a:latin typeface="+mn-lt"/>
                <a:ea typeface="+mn-ea"/>
                <a:cs typeface="+mn-cs"/>
              </a:defRPr>
            </a:lvl1pPr>
            <a:lvl2pPr marL="320040" indent="0" algn="l" defTabSz="914400" rtl="0" eaLnBrk="1" latinLnBrk="0" hangingPunct="1">
              <a:lnSpc>
                <a:spcPct val="90000"/>
              </a:lnSpc>
              <a:spcBef>
                <a:spcPts val="1000"/>
              </a:spcBef>
              <a:buClr>
                <a:schemeClr val="tx1"/>
              </a:buClr>
              <a:buSzPct val="100000"/>
              <a:buFont typeface="Arial" pitchFamily="34" charset="0"/>
              <a:buNone/>
              <a:defRPr sz="2000" kern="1200">
                <a:solidFill>
                  <a:schemeClr val="tx1"/>
                </a:solidFill>
                <a:latin typeface="+mn-lt"/>
                <a:ea typeface="+mn-ea"/>
                <a:cs typeface="+mn-cs"/>
              </a:defRPr>
            </a:lvl2pPr>
            <a:lvl3pPr marL="594360" indent="0" algn="l" defTabSz="914400" rtl="0" eaLnBrk="1" latinLnBrk="0" hangingPunct="1">
              <a:lnSpc>
                <a:spcPct val="90000"/>
              </a:lnSpc>
              <a:spcBef>
                <a:spcPts val="800"/>
              </a:spcBef>
              <a:buClr>
                <a:schemeClr val="tx1"/>
              </a:buClr>
              <a:buSzPct val="80000"/>
              <a:buFont typeface="Wingdings" pitchFamily="2" charset="2"/>
              <a:buNone/>
              <a:defRPr sz="1800" kern="1200">
                <a:solidFill>
                  <a:schemeClr val="tx1"/>
                </a:solidFill>
                <a:latin typeface="+mn-lt"/>
                <a:ea typeface="+mn-ea"/>
                <a:cs typeface="+mn-cs"/>
              </a:defRPr>
            </a:lvl3pPr>
            <a:lvl4pPr marL="868680" indent="0" algn="l" defTabSz="914400" rtl="0" eaLnBrk="1" latinLnBrk="0" hangingPunct="1">
              <a:lnSpc>
                <a:spcPct val="90000"/>
              </a:lnSpc>
              <a:spcBef>
                <a:spcPts val="800"/>
              </a:spcBef>
              <a:buClr>
                <a:schemeClr val="tx1"/>
              </a:buClr>
              <a:buSzPct val="100000"/>
              <a:buFont typeface="Arial" pitchFamily="34" charset="0"/>
              <a:buNone/>
              <a:defRPr sz="1600" kern="1200">
                <a:solidFill>
                  <a:schemeClr val="tx1"/>
                </a:solidFill>
                <a:latin typeface="+mn-lt"/>
                <a:ea typeface="+mn-ea"/>
                <a:cs typeface="+mn-cs"/>
              </a:defRPr>
            </a:lvl4pPr>
            <a:lvl5pPr marL="1097280" indent="0" algn="l" defTabSz="914400" rtl="0" eaLnBrk="1" latinLnBrk="0" hangingPunct="1">
              <a:lnSpc>
                <a:spcPct val="90000"/>
              </a:lnSpc>
              <a:spcBef>
                <a:spcPts val="800"/>
              </a:spcBef>
              <a:buClr>
                <a:schemeClr val="tx1"/>
              </a:buClr>
              <a:buSzPct val="80000"/>
              <a:buFont typeface="Wingdings" pitchFamily="2" charset="2"/>
              <a:buNone/>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a:lstStyle>
          <a:p>
            <a:endParaRPr lang="en-US" sz="16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0612" y="2285999"/>
            <a:ext cx="6858000" cy="3872753"/>
          </a:xfrm>
          <a:prstGeom prst="rect">
            <a:avLst/>
          </a:prstGeom>
        </p:spPr>
      </p:pic>
    </p:spTree>
    <p:extLst>
      <p:ext uri="{BB962C8B-B14F-4D97-AF65-F5344CB8AC3E}">
        <p14:creationId xmlns:p14="http://schemas.microsoft.com/office/powerpoint/2010/main" val="2819748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2876" y="609600"/>
            <a:ext cx="9143538" cy="591429"/>
          </a:xfrm>
        </p:spPr>
        <p:txBody>
          <a:bodyPr/>
          <a:lstStyle/>
          <a:p>
            <a:r>
              <a:rPr lang="en-US" dirty="0" smtClean="0"/>
              <a:t>EDIT BOOK</a:t>
            </a:r>
            <a:endParaRPr lang="en-US" dirty="0"/>
          </a:p>
        </p:txBody>
      </p:sp>
      <p:sp>
        <p:nvSpPr>
          <p:cNvPr id="2" name="Content Placeholder 1"/>
          <p:cNvSpPr>
            <a:spLocks noGrp="1"/>
          </p:cNvSpPr>
          <p:nvPr>
            <p:ph idx="1"/>
          </p:nvPr>
        </p:nvSpPr>
        <p:spPr>
          <a:xfrm>
            <a:off x="1522875" y="1201029"/>
            <a:ext cx="9143538" cy="4154665"/>
          </a:xfrm>
        </p:spPr>
        <p:txBody>
          <a:bodyPr/>
          <a:lstStyle/>
          <a:p>
            <a:r>
              <a:rPr lang="en-US" dirty="0"/>
              <a:t>The edit book feature allows librarians to easily update and modify book details, ensuring accurate and up-to-date information within the library system. It provides a streamlined way to make necessary changes, such </a:t>
            </a:r>
            <a:r>
              <a:rPr lang="en-US" dirty="0" smtClean="0"/>
              <a:t>as changing</a:t>
            </a:r>
          </a:p>
          <a:p>
            <a:pPr lvl="1"/>
            <a:r>
              <a:rPr lang="en-US" dirty="0" smtClean="0"/>
              <a:t>Book ID, Title, Author, Edition, Price</a:t>
            </a:r>
            <a:endParaRPr lang="en-US" dirty="0"/>
          </a:p>
        </p:txBody>
      </p:sp>
      <p:sp>
        <p:nvSpPr>
          <p:cNvPr id="4" name="Text Placeholder 7"/>
          <p:cNvSpPr txBox="1">
            <a:spLocks/>
          </p:cNvSpPr>
          <p:nvPr/>
        </p:nvSpPr>
        <p:spPr>
          <a:xfrm>
            <a:off x="1539575" y="5715000"/>
            <a:ext cx="9126838" cy="533400"/>
          </a:xfrm>
          <a:prstGeom prst="rect">
            <a:avLst/>
          </a:prstGeom>
        </p:spPr>
        <p:txBody>
          <a:bodyPr anchor="b">
            <a:normAutofit/>
          </a:bodyPr>
          <a:lstStyle>
            <a:lvl1pPr marL="0" indent="0" algn="l" defTabSz="914400" rtl="0" eaLnBrk="1" latinLnBrk="0" hangingPunct="1">
              <a:lnSpc>
                <a:spcPct val="90000"/>
              </a:lnSpc>
              <a:spcBef>
                <a:spcPts val="1800"/>
              </a:spcBef>
              <a:buClr>
                <a:schemeClr val="tx1"/>
              </a:buClr>
              <a:buSzPct val="80000"/>
              <a:buFont typeface="Wingdings" pitchFamily="2" charset="2"/>
              <a:buNone/>
              <a:defRPr sz="1800" kern="1200">
                <a:solidFill>
                  <a:schemeClr val="tx1"/>
                </a:solidFill>
                <a:latin typeface="+mn-lt"/>
                <a:ea typeface="+mn-ea"/>
                <a:cs typeface="+mn-cs"/>
              </a:defRPr>
            </a:lvl1pPr>
            <a:lvl2pPr marL="320040" indent="0" algn="l" defTabSz="914400" rtl="0" eaLnBrk="1" latinLnBrk="0" hangingPunct="1">
              <a:lnSpc>
                <a:spcPct val="90000"/>
              </a:lnSpc>
              <a:spcBef>
                <a:spcPts val="1000"/>
              </a:spcBef>
              <a:buClr>
                <a:schemeClr val="tx1"/>
              </a:buClr>
              <a:buSzPct val="100000"/>
              <a:buFont typeface="Arial" pitchFamily="34" charset="0"/>
              <a:buNone/>
              <a:defRPr sz="2000" kern="1200">
                <a:solidFill>
                  <a:schemeClr val="tx1"/>
                </a:solidFill>
                <a:latin typeface="+mn-lt"/>
                <a:ea typeface="+mn-ea"/>
                <a:cs typeface="+mn-cs"/>
              </a:defRPr>
            </a:lvl2pPr>
            <a:lvl3pPr marL="594360" indent="0" algn="l" defTabSz="914400" rtl="0" eaLnBrk="1" latinLnBrk="0" hangingPunct="1">
              <a:lnSpc>
                <a:spcPct val="90000"/>
              </a:lnSpc>
              <a:spcBef>
                <a:spcPts val="800"/>
              </a:spcBef>
              <a:buClr>
                <a:schemeClr val="tx1"/>
              </a:buClr>
              <a:buSzPct val="80000"/>
              <a:buFont typeface="Wingdings" pitchFamily="2" charset="2"/>
              <a:buNone/>
              <a:defRPr sz="1800" kern="1200">
                <a:solidFill>
                  <a:schemeClr val="tx1"/>
                </a:solidFill>
                <a:latin typeface="+mn-lt"/>
                <a:ea typeface="+mn-ea"/>
                <a:cs typeface="+mn-cs"/>
              </a:defRPr>
            </a:lvl3pPr>
            <a:lvl4pPr marL="868680" indent="0" algn="l" defTabSz="914400" rtl="0" eaLnBrk="1" latinLnBrk="0" hangingPunct="1">
              <a:lnSpc>
                <a:spcPct val="90000"/>
              </a:lnSpc>
              <a:spcBef>
                <a:spcPts val="800"/>
              </a:spcBef>
              <a:buClr>
                <a:schemeClr val="tx1"/>
              </a:buClr>
              <a:buSzPct val="100000"/>
              <a:buFont typeface="Arial" pitchFamily="34" charset="0"/>
              <a:buNone/>
              <a:defRPr sz="1600" kern="1200">
                <a:solidFill>
                  <a:schemeClr val="tx1"/>
                </a:solidFill>
                <a:latin typeface="+mn-lt"/>
                <a:ea typeface="+mn-ea"/>
                <a:cs typeface="+mn-cs"/>
              </a:defRPr>
            </a:lvl4pPr>
            <a:lvl5pPr marL="1097280" indent="0" algn="l" defTabSz="914400" rtl="0" eaLnBrk="1" latinLnBrk="0" hangingPunct="1">
              <a:lnSpc>
                <a:spcPct val="90000"/>
              </a:lnSpc>
              <a:spcBef>
                <a:spcPts val="800"/>
              </a:spcBef>
              <a:buClr>
                <a:schemeClr val="tx1"/>
              </a:buClr>
              <a:buSzPct val="80000"/>
              <a:buFont typeface="Wingdings" pitchFamily="2" charset="2"/>
              <a:buNone/>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a:lstStyle>
          <a:p>
            <a:endParaRPr lang="en-US" sz="16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6412" y="3008334"/>
            <a:ext cx="5486400" cy="3240861"/>
          </a:xfrm>
          <a:prstGeom prst="rect">
            <a:avLst/>
          </a:prstGeom>
        </p:spPr>
      </p:pic>
    </p:spTree>
    <p:extLst>
      <p:ext uri="{BB962C8B-B14F-4D97-AF65-F5344CB8AC3E}">
        <p14:creationId xmlns:p14="http://schemas.microsoft.com/office/powerpoint/2010/main" val="2585531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609600"/>
          </a:xfrm>
        </p:spPr>
        <p:txBody>
          <a:bodyPr/>
          <a:lstStyle/>
          <a:p>
            <a:r>
              <a:rPr lang="en-US" dirty="0" smtClean="0"/>
              <a:t>RETURN BOOK</a:t>
            </a:r>
            <a:endParaRPr lang="en-US" dirty="0"/>
          </a:p>
        </p:txBody>
      </p:sp>
      <p:sp>
        <p:nvSpPr>
          <p:cNvPr id="3" name="Content Placeholder 2"/>
          <p:cNvSpPr>
            <a:spLocks noGrp="1"/>
          </p:cNvSpPr>
          <p:nvPr>
            <p:ph idx="1"/>
          </p:nvPr>
        </p:nvSpPr>
        <p:spPr>
          <a:xfrm>
            <a:off x="1522876" y="1219200"/>
            <a:ext cx="9143538" cy="4383265"/>
          </a:xfrm>
        </p:spPr>
        <p:txBody>
          <a:bodyPr/>
          <a:lstStyle/>
          <a:p>
            <a:r>
              <a:rPr lang="en-US" dirty="0"/>
              <a:t>The return book feature enables </a:t>
            </a:r>
            <a:r>
              <a:rPr lang="en-US" dirty="0" smtClean="0"/>
              <a:t>students to </a:t>
            </a:r>
            <a:r>
              <a:rPr lang="en-US" dirty="0"/>
              <a:t>efficiently return borrowed </a:t>
            </a:r>
            <a:r>
              <a:rPr lang="en-US" dirty="0" smtClean="0"/>
              <a:t>books. </a:t>
            </a:r>
            <a:r>
              <a:rPr lang="en-US" dirty="0"/>
              <a:t>Additionally, it manages fine charges, automatically calculating and recording fines for overdue </a:t>
            </a:r>
            <a:r>
              <a:rPr lang="en-US" dirty="0" smtClean="0"/>
              <a:t>books.</a:t>
            </a:r>
          </a:p>
          <a:p>
            <a:pPr lvl="1"/>
            <a:r>
              <a:rPr lang="en-US" dirty="0" smtClean="0"/>
              <a:t>It charges after the student is unable to return his/her book within 20 days. Then a charge of 21 rupees is fined. </a:t>
            </a:r>
            <a:r>
              <a:rPr lang="en-US" dirty="0"/>
              <a:t>A</a:t>
            </a:r>
            <a:r>
              <a:rPr lang="en-US" dirty="0" smtClean="0"/>
              <a:t>dditional 1 rupee is added for each overdue day.</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1612" y="2939798"/>
            <a:ext cx="6400800" cy="3272267"/>
          </a:xfrm>
          <a:prstGeom prst="rect">
            <a:avLst/>
          </a:prstGeom>
        </p:spPr>
      </p:pic>
    </p:spTree>
    <p:extLst>
      <p:ext uri="{BB962C8B-B14F-4D97-AF65-F5344CB8AC3E}">
        <p14:creationId xmlns:p14="http://schemas.microsoft.com/office/powerpoint/2010/main" val="317524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2876" y="609600"/>
            <a:ext cx="9143538" cy="457200"/>
          </a:xfrm>
        </p:spPr>
        <p:txBody>
          <a:bodyPr>
            <a:normAutofit fontScale="90000"/>
          </a:bodyPr>
          <a:lstStyle/>
          <a:p>
            <a:r>
              <a:rPr lang="en-US" dirty="0" smtClean="0"/>
              <a:t>DELETE BOOKS</a:t>
            </a:r>
            <a:endParaRPr lang="en-US" dirty="0"/>
          </a:p>
        </p:txBody>
      </p:sp>
      <p:sp>
        <p:nvSpPr>
          <p:cNvPr id="2" name="Content Placeholder 1"/>
          <p:cNvSpPr>
            <a:spLocks noGrp="1"/>
          </p:cNvSpPr>
          <p:nvPr>
            <p:ph idx="1"/>
          </p:nvPr>
        </p:nvSpPr>
        <p:spPr>
          <a:xfrm>
            <a:off x="1522876" y="1066800"/>
            <a:ext cx="9143538" cy="4535665"/>
          </a:xfrm>
        </p:spPr>
        <p:txBody>
          <a:bodyPr/>
          <a:lstStyle/>
          <a:p>
            <a:r>
              <a:rPr lang="en-US" dirty="0"/>
              <a:t>The delete book function swiftly removes specific books from the library system based on their unique identification, ensuring an organized and accurate catalog management process by eliminating outdated or irrelevant entries.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4012" y="2433480"/>
            <a:ext cx="6148155" cy="3626185"/>
          </a:xfrm>
          <a:prstGeom prst="rect">
            <a:avLst/>
          </a:prstGeom>
        </p:spPr>
      </p:pic>
    </p:spTree>
    <p:extLst>
      <p:ext uri="{BB962C8B-B14F-4D97-AF65-F5344CB8AC3E}">
        <p14:creationId xmlns:p14="http://schemas.microsoft.com/office/powerpoint/2010/main" val="1200217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533400"/>
          </a:xfrm>
        </p:spPr>
        <p:txBody>
          <a:bodyPr/>
          <a:lstStyle/>
          <a:p>
            <a:r>
              <a:rPr lang="en-US" dirty="0" smtClean="0"/>
              <a:t>SHOW BOOK</a:t>
            </a:r>
            <a:endParaRPr lang="en-US" dirty="0"/>
          </a:p>
        </p:txBody>
      </p:sp>
      <p:sp>
        <p:nvSpPr>
          <p:cNvPr id="3" name="Content Placeholder 2"/>
          <p:cNvSpPr>
            <a:spLocks noGrp="1"/>
          </p:cNvSpPr>
          <p:nvPr>
            <p:ph idx="1"/>
          </p:nvPr>
        </p:nvSpPr>
        <p:spPr>
          <a:xfrm>
            <a:off x="1522876" y="1143000"/>
            <a:ext cx="9143538" cy="4459465"/>
          </a:xfrm>
        </p:spPr>
        <p:txBody>
          <a:bodyPr/>
          <a:lstStyle/>
          <a:p>
            <a:r>
              <a:rPr lang="en-US" dirty="0"/>
              <a:t>The "Show Books" feature tailored for librarians provides a comprehensive overview of the entire library </a:t>
            </a:r>
            <a:r>
              <a:rPr lang="en-US" dirty="0" smtClean="0"/>
              <a:t>inventory. </a:t>
            </a:r>
            <a:r>
              <a:rPr lang="en-US" dirty="0"/>
              <a:t>It assists librarians in organizing, tracking, and maintaining the library's collection, facilitating streamlined access to detailed information about available </a:t>
            </a:r>
            <a:r>
              <a:rPr lang="en-US" dirty="0" smtClean="0"/>
              <a:t>books for </a:t>
            </a:r>
            <a:r>
              <a:rPr lang="en-US" dirty="0"/>
              <a:t>effective resource management.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4012" y="2837315"/>
            <a:ext cx="5791200" cy="3406964"/>
          </a:xfrm>
          <a:prstGeom prst="rect">
            <a:avLst/>
          </a:prstGeom>
        </p:spPr>
      </p:pic>
    </p:spTree>
    <p:extLst>
      <p:ext uri="{BB962C8B-B14F-4D97-AF65-F5344CB8AC3E}">
        <p14:creationId xmlns:p14="http://schemas.microsoft.com/office/powerpoint/2010/main" val="307675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609600"/>
          </a:xfrm>
        </p:spPr>
        <p:txBody>
          <a:bodyPr/>
          <a:lstStyle/>
          <a:p>
            <a:r>
              <a:rPr lang="en-US" dirty="0" smtClean="0"/>
              <a:t>SEARCH BOOK</a:t>
            </a:r>
            <a:endParaRPr lang="en-US" dirty="0"/>
          </a:p>
        </p:txBody>
      </p:sp>
      <p:sp>
        <p:nvSpPr>
          <p:cNvPr id="3" name="Content Placeholder 2"/>
          <p:cNvSpPr>
            <a:spLocks noGrp="1"/>
          </p:cNvSpPr>
          <p:nvPr>
            <p:ph idx="1"/>
          </p:nvPr>
        </p:nvSpPr>
        <p:spPr>
          <a:xfrm>
            <a:off x="1522876" y="1219200"/>
            <a:ext cx="9143538" cy="4383265"/>
          </a:xfrm>
        </p:spPr>
        <p:txBody>
          <a:bodyPr/>
          <a:lstStyle/>
          <a:p>
            <a:r>
              <a:rPr lang="en-US" dirty="0"/>
              <a:t>The "Search Book" function swiftly retrieves specific books by their unique identification number, offering a direct and efficient way for users to locate particular items within the library's collection</a:t>
            </a:r>
            <a:r>
              <a:rPr lang="en-US" dirty="0" smtClean="0"/>
              <a:t>.</a:t>
            </a:r>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3012" y="2285999"/>
            <a:ext cx="6705600" cy="4014439"/>
          </a:xfrm>
          <a:prstGeom prst="rect">
            <a:avLst/>
          </a:prstGeom>
        </p:spPr>
      </p:pic>
    </p:spTree>
    <p:extLst>
      <p:ext uri="{BB962C8B-B14F-4D97-AF65-F5344CB8AC3E}">
        <p14:creationId xmlns:p14="http://schemas.microsoft.com/office/powerpoint/2010/main" val="891053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5933" y="2230469"/>
            <a:ext cx="9097455" cy="355407"/>
          </a:xfrm>
        </p:spPr>
        <p:txBody>
          <a:bodyPr>
            <a:normAutofit fontScale="90000"/>
          </a:bodyPr>
          <a:lstStyle/>
          <a:p>
            <a:endParaRPr lang="en-US" dirty="0"/>
          </a:p>
        </p:txBody>
      </p:sp>
      <p:sp>
        <p:nvSpPr>
          <p:cNvPr id="3" name="Content Placeholder 2"/>
          <p:cNvSpPr>
            <a:spLocks noGrp="1"/>
          </p:cNvSpPr>
          <p:nvPr>
            <p:ph idx="1"/>
          </p:nvPr>
        </p:nvSpPr>
        <p:spPr/>
        <p:txBody>
          <a:bodyPr/>
          <a:lstStyle/>
          <a:p>
            <a:endParaRPr lang="en-US"/>
          </a:p>
        </p:txBody>
      </p:sp>
      <p:pic>
        <p:nvPicPr>
          <p:cNvPr id="3074" name="Picture 2" descr="How libraries in some other Canadian cities deal with security risks | CBC  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29" y="1"/>
            <a:ext cx="12205654"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139825" y="1752600"/>
            <a:ext cx="11049000" cy="2185214"/>
          </a:xfrm>
          <a:prstGeom prst="rect">
            <a:avLst/>
          </a:prstGeom>
          <a:noFill/>
          <a:ln>
            <a:noFill/>
          </a:ln>
        </p:spPr>
        <p:txBody>
          <a:bodyPr wrap="square" rtlCol="0" anchor="ctr" anchorCtr="1">
            <a:spAutoFit/>
          </a:bodyPr>
          <a:lstStyle/>
          <a:p>
            <a:r>
              <a:rPr lang="en-US" sz="4000" dirty="0" smtClean="0">
                <a:solidFill>
                  <a:schemeClr val="bg2">
                    <a:lumMod val="75000"/>
                  </a:schemeClr>
                </a:solidFill>
              </a:rPr>
              <a:t>	Section 4</a:t>
            </a:r>
          </a:p>
          <a:p>
            <a:r>
              <a:rPr lang="en-US" sz="9600" dirty="0" smtClean="0">
                <a:solidFill>
                  <a:schemeClr val="bg1">
                    <a:lumMod val="85000"/>
                  </a:schemeClr>
                </a:solidFill>
              </a:rPr>
              <a:t>SECURITY</a:t>
            </a:r>
          </a:p>
        </p:txBody>
      </p:sp>
    </p:spTree>
    <p:extLst>
      <p:ext uri="{BB962C8B-B14F-4D97-AF65-F5344CB8AC3E}">
        <p14:creationId xmlns:p14="http://schemas.microsoft.com/office/powerpoint/2010/main" val="2451787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685800"/>
          </a:xfrm>
        </p:spPr>
        <p:txBody>
          <a:bodyPr/>
          <a:lstStyle/>
          <a:p>
            <a:r>
              <a:rPr lang="en-US" dirty="0"/>
              <a:t>Keeping Things Safe: Access Control in LMS</a:t>
            </a:r>
          </a:p>
        </p:txBody>
      </p:sp>
      <p:sp>
        <p:nvSpPr>
          <p:cNvPr id="3" name="Content Placeholder 2"/>
          <p:cNvSpPr>
            <a:spLocks noGrp="1"/>
          </p:cNvSpPr>
          <p:nvPr>
            <p:ph idx="1"/>
          </p:nvPr>
        </p:nvSpPr>
        <p:spPr>
          <a:xfrm>
            <a:off x="1522876" y="1295400"/>
            <a:ext cx="9143538" cy="4307065"/>
          </a:xfrm>
        </p:spPr>
        <p:txBody>
          <a:bodyPr/>
          <a:lstStyle/>
          <a:p>
            <a:r>
              <a:rPr lang="en-US" dirty="0"/>
              <a:t>For added security, the Library Management System has a login setup with username and password fields. Plus, there's a handy "Forgotten Password" option in case you happen to misplace your login details—making sure you're never locked out for too long</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797" y="2782926"/>
            <a:ext cx="5739215" cy="3481893"/>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4412" y="2806371"/>
            <a:ext cx="5892081" cy="3481894"/>
          </a:xfrm>
          <a:prstGeom prst="rect">
            <a:avLst/>
          </a:prstGeom>
        </p:spPr>
      </p:pic>
    </p:spTree>
    <p:extLst>
      <p:ext uri="{BB962C8B-B14F-4D97-AF65-F5344CB8AC3E}">
        <p14:creationId xmlns:p14="http://schemas.microsoft.com/office/powerpoint/2010/main" val="2552199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121" y="2422605"/>
            <a:ext cx="6657967" cy="474634"/>
          </a:xfrm>
        </p:spPr>
        <p:txBody>
          <a:bodyPr>
            <a:normAutofit fontScale="90000"/>
          </a:bodyPr>
          <a:lstStyle/>
          <a:p>
            <a:endParaRPr lang="en-US" dirty="0"/>
          </a:p>
        </p:txBody>
      </p:sp>
      <p:sp>
        <p:nvSpPr>
          <p:cNvPr id="3" name="Content Placeholder 2"/>
          <p:cNvSpPr>
            <a:spLocks noGrp="1"/>
          </p:cNvSpPr>
          <p:nvPr>
            <p:ph idx="1"/>
          </p:nvPr>
        </p:nvSpPr>
        <p:spPr/>
        <p:txBody>
          <a:bodyPr/>
          <a:lstStyle/>
          <a:p>
            <a:endParaRPr lang="en-US"/>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0" y="1"/>
            <a:ext cx="12188825" cy="6881744"/>
          </a:xfrm>
          <a:prstGeom prst="rect">
            <a:avLst/>
          </a:prstGeom>
          <a:noFill/>
          <a:ln>
            <a:noFill/>
          </a:ln>
          <a:effectLst/>
          <a:scene3d>
            <a:camera prst="orthographicFront">
              <a:rot lat="0" lon="0" rev="0"/>
            </a:camera>
            <a:lightRig rig="contrasting" dir="t">
              <a:rot lat="0" lon="0" rev="1500000"/>
            </a:lightRig>
          </a:scene3d>
          <a:sp3d prstMaterial="metal">
            <a:bevelT w="88900" h="88900"/>
          </a:sp3d>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5033" y="990600"/>
            <a:ext cx="12188824" cy="2185214"/>
          </a:xfrm>
          <a:prstGeom prst="rect">
            <a:avLst/>
          </a:prstGeom>
          <a:noFill/>
          <a:ln>
            <a:noFill/>
          </a:ln>
        </p:spPr>
        <p:txBody>
          <a:bodyPr wrap="square" rtlCol="0" anchor="ctr" anchorCtr="1">
            <a:spAutoFit/>
          </a:bodyPr>
          <a:lstStyle/>
          <a:p>
            <a:r>
              <a:rPr lang="en-US" sz="4000" dirty="0" smtClean="0">
                <a:solidFill>
                  <a:schemeClr val="bg2">
                    <a:lumMod val="75000"/>
                  </a:schemeClr>
                </a:solidFill>
              </a:rPr>
              <a:t>				Section 5</a:t>
            </a:r>
          </a:p>
          <a:p>
            <a:r>
              <a:rPr lang="en-US" sz="9600" dirty="0" smtClean="0">
                <a:solidFill>
                  <a:schemeClr val="bg1">
                    <a:lumMod val="85000"/>
                  </a:schemeClr>
                </a:solidFill>
              </a:rPr>
              <a:t>TECHNOLOGY STACK</a:t>
            </a:r>
          </a:p>
        </p:txBody>
      </p:sp>
    </p:spTree>
    <p:extLst>
      <p:ext uri="{BB962C8B-B14F-4D97-AF65-F5344CB8AC3E}">
        <p14:creationId xmlns:p14="http://schemas.microsoft.com/office/powerpoint/2010/main" val="2742310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a:xfrm>
            <a:off x="1522876" y="1905000"/>
            <a:ext cx="9143538" cy="4114800"/>
          </a:xfrm>
        </p:spPr>
        <p:txBody>
          <a:bodyPr>
            <a:normAutofit/>
          </a:bodyPr>
          <a:lstStyle/>
          <a:p>
            <a:r>
              <a:rPr lang="en-US" b="1" dirty="0" smtClean="0"/>
              <a:t>Introduction</a:t>
            </a:r>
          </a:p>
          <a:p>
            <a:r>
              <a:rPr lang="en-US" b="1" dirty="0"/>
              <a:t>Project Overview</a:t>
            </a:r>
            <a:endParaRPr lang="en-US" dirty="0" smtClean="0"/>
          </a:p>
          <a:p>
            <a:r>
              <a:rPr lang="en-US" b="1" dirty="0" smtClean="0"/>
              <a:t>Library Operations</a:t>
            </a:r>
          </a:p>
          <a:p>
            <a:r>
              <a:rPr lang="en-US" b="1" dirty="0" smtClean="0"/>
              <a:t>Security Authentication</a:t>
            </a:r>
          </a:p>
          <a:p>
            <a:r>
              <a:rPr lang="en-US" b="1" dirty="0" smtClean="0"/>
              <a:t>Technology Stack</a:t>
            </a:r>
          </a:p>
          <a:p>
            <a:r>
              <a:rPr lang="en-US" b="1" dirty="0" smtClean="0"/>
              <a:t>Conclusion</a:t>
            </a:r>
            <a:endParaRPr lang="en-US" dirty="0" smtClean="0"/>
          </a:p>
          <a:p>
            <a:endParaRPr lang="en-US" dirty="0"/>
          </a:p>
        </p:txBody>
      </p:sp>
    </p:spTree>
    <p:extLst>
      <p:ext uri="{BB962C8B-B14F-4D97-AF65-F5344CB8AC3E}">
        <p14:creationId xmlns:p14="http://schemas.microsoft.com/office/powerpoint/2010/main" val="3148110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533400"/>
          </a:xfrm>
        </p:spPr>
        <p:txBody>
          <a:bodyPr/>
          <a:lstStyle/>
          <a:p>
            <a:pPr algn="ctr"/>
            <a:r>
              <a:rPr lang="en-US" dirty="0" smtClean="0"/>
              <a:t>Technologies used in making the project</a:t>
            </a:r>
            <a:endParaRPr lang="en-US" dirty="0"/>
          </a:p>
        </p:txBody>
      </p:sp>
      <p:sp>
        <p:nvSpPr>
          <p:cNvPr id="3" name="Content Placeholder 2"/>
          <p:cNvSpPr>
            <a:spLocks noGrp="1"/>
          </p:cNvSpPr>
          <p:nvPr>
            <p:ph idx="1"/>
          </p:nvPr>
        </p:nvSpPr>
        <p:spPr>
          <a:xfrm>
            <a:off x="1522876" y="1219200"/>
            <a:ext cx="9143538" cy="5029200"/>
          </a:xfrm>
        </p:spPr>
        <p:txBody>
          <a:bodyPr>
            <a:normAutofit fontScale="92500" lnSpcReduction="10000"/>
          </a:bodyPr>
          <a:lstStyle/>
          <a:p>
            <a:r>
              <a:rPr lang="en-US" b="1" dirty="0"/>
              <a:t>Visual Studio Code (VS Code)</a:t>
            </a:r>
            <a:r>
              <a:rPr lang="en-US" dirty="0"/>
              <a:t>: Utilized as the Integrated Development Environment (IDE) for coding and project development.</a:t>
            </a:r>
            <a:endParaRPr lang="en-US" b="1" dirty="0" smtClean="0"/>
          </a:p>
          <a:p>
            <a:r>
              <a:rPr lang="en-US" b="1" dirty="0" smtClean="0"/>
              <a:t>Python</a:t>
            </a:r>
            <a:r>
              <a:rPr lang="en-US" dirty="0"/>
              <a:t>: Utilized as the primary programming language for developing the project due to its versatility and ease of use.</a:t>
            </a:r>
          </a:p>
          <a:p>
            <a:r>
              <a:rPr lang="en-US" b="1" dirty="0" err="1"/>
              <a:t>Tkinter</a:t>
            </a:r>
            <a:r>
              <a:rPr lang="en-US" b="1" dirty="0"/>
              <a:t> Library</a:t>
            </a:r>
            <a:r>
              <a:rPr lang="en-US" dirty="0"/>
              <a:t>: Integrated </a:t>
            </a:r>
            <a:r>
              <a:rPr lang="en-US" dirty="0" err="1"/>
              <a:t>Tkinter</a:t>
            </a:r>
            <a:r>
              <a:rPr lang="en-US" dirty="0"/>
              <a:t>, a Python library for creating graphical user interfaces (GUIs), to design and implement the project's user interface elements.</a:t>
            </a:r>
          </a:p>
          <a:p>
            <a:r>
              <a:rPr lang="en-US" b="1" dirty="0"/>
              <a:t>SQLite3 Library</a:t>
            </a:r>
            <a:r>
              <a:rPr lang="en-US" dirty="0"/>
              <a:t>: Employed SQLite3, a lightweight and efficient SQL database engine, to manage and interact with the project's database within the Python environment.</a:t>
            </a:r>
          </a:p>
          <a:p>
            <a:r>
              <a:rPr lang="en-US" b="1" dirty="0"/>
              <a:t>SQLite Studio</a:t>
            </a:r>
            <a:r>
              <a:rPr lang="en-US" dirty="0"/>
              <a:t>: Used SQLite Studio, an external graphical user interface for SQLite, to visually manage, create, and modify the SQLite database schema, tables, queries, and data outside of the Python environment. Its utility lies in providing a more user-friendly interface for database management tasks compared to command-line tools</a:t>
            </a:r>
          </a:p>
          <a:p>
            <a:endParaRPr lang="en-US" dirty="0"/>
          </a:p>
        </p:txBody>
      </p:sp>
    </p:spTree>
    <p:extLst>
      <p:ext uri="{BB962C8B-B14F-4D97-AF65-F5344CB8AC3E}">
        <p14:creationId xmlns:p14="http://schemas.microsoft.com/office/powerpoint/2010/main" val="2961740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122" name="Picture 2"/>
          <p:cNvPicPr>
            <a:picLocks noChangeAspect="1" noChangeArrowheads="1" noCrop="1"/>
          </p:cNvPicPr>
          <p:nvPr/>
        </p:nvPicPr>
        <p:blipFill>
          <a:blip r:embed="rId3">
            <a:extLst>
              <a:ext uri="{28A0092B-C50C-407E-A947-70E740481C1C}">
                <a14:useLocalDpi xmlns:a14="http://schemas.microsoft.com/office/drawing/2010/main" val="0"/>
              </a:ext>
            </a:extLst>
          </a:blip>
          <a:stretch>
            <a:fillRect/>
          </a:stretch>
        </p:blipFill>
        <p:spPr bwMode="auto">
          <a:xfrm>
            <a:off x="1" y="0"/>
            <a:ext cx="12188824" cy="685621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751012" y="1852137"/>
            <a:ext cx="8610600" cy="2185214"/>
          </a:xfrm>
          <a:prstGeom prst="rect">
            <a:avLst/>
          </a:prstGeom>
          <a:noFill/>
          <a:ln>
            <a:noFill/>
          </a:ln>
        </p:spPr>
        <p:txBody>
          <a:bodyPr wrap="square" rtlCol="0" anchor="ctr" anchorCtr="1">
            <a:spAutoFit/>
          </a:bodyPr>
          <a:lstStyle/>
          <a:p>
            <a:r>
              <a:rPr lang="en-US" sz="4000" dirty="0" smtClean="0">
                <a:solidFill>
                  <a:schemeClr val="bg2">
                    <a:lumMod val="75000"/>
                  </a:schemeClr>
                </a:solidFill>
              </a:rPr>
              <a:t>		Section 6</a:t>
            </a:r>
          </a:p>
          <a:p>
            <a:r>
              <a:rPr lang="en-US" sz="9600" dirty="0" smtClean="0">
                <a:solidFill>
                  <a:schemeClr val="bg1">
                    <a:lumMod val="75000"/>
                  </a:schemeClr>
                </a:solidFill>
              </a:rPr>
              <a:t>CONCLUSION</a:t>
            </a:r>
          </a:p>
        </p:txBody>
      </p:sp>
    </p:spTree>
    <p:extLst>
      <p:ext uri="{BB962C8B-B14F-4D97-AF65-F5344CB8AC3E}">
        <p14:creationId xmlns:p14="http://schemas.microsoft.com/office/powerpoint/2010/main" val="2743223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smtClean="0"/>
              <a:t>Conclusion: Technology's </a:t>
            </a:r>
            <a:r>
              <a:rPr lang="en-US" sz="4000" dirty="0"/>
              <a:t>Role in </a:t>
            </a:r>
            <a:r>
              <a:rPr lang="en-US" sz="4000" dirty="0" smtClean="0"/>
              <a:t>Libraries</a:t>
            </a:r>
            <a:endParaRPr lang="en-US" sz="4000" dirty="0"/>
          </a:p>
        </p:txBody>
      </p:sp>
      <p:sp>
        <p:nvSpPr>
          <p:cNvPr id="3" name="Content Placeholder 2"/>
          <p:cNvSpPr>
            <a:spLocks noGrp="1"/>
          </p:cNvSpPr>
          <p:nvPr>
            <p:ph idx="1"/>
          </p:nvPr>
        </p:nvSpPr>
        <p:spPr/>
        <p:txBody>
          <a:bodyPr>
            <a:normAutofit/>
          </a:bodyPr>
          <a:lstStyle/>
          <a:p>
            <a:pPr marL="0" indent="0" algn="ctr">
              <a:buNone/>
            </a:pPr>
            <a:r>
              <a:rPr lang="en-US" sz="3200" dirty="0"/>
              <a:t>In our exploration, we've witnessed technology's profound impact on libraries. Python's </a:t>
            </a:r>
            <a:r>
              <a:rPr lang="en-US" sz="3200" dirty="0" err="1"/>
              <a:t>Tkinter</a:t>
            </a:r>
            <a:r>
              <a:rPr lang="en-US" sz="3200" dirty="0"/>
              <a:t> brought simplicity to our design, while SQLite3 managed our library data efficiently. Tools like Visual Studio Code played a key role in our development process. This journey demonstrates how technology continues to revolutionize libraries, paving the way for more accessible and efficient experiences.</a:t>
            </a:r>
          </a:p>
        </p:txBody>
      </p:sp>
    </p:spTree>
    <p:extLst>
      <p:ext uri="{BB962C8B-B14F-4D97-AF65-F5344CB8AC3E}">
        <p14:creationId xmlns:p14="http://schemas.microsoft.com/office/powerpoint/2010/main" val="3353388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88825" cy="6858000"/>
          </a:xfrm>
          <a:prstGeom prst="rect">
            <a:avLst/>
          </a:prstGeom>
        </p:spPr>
      </p:pic>
      <p:sp>
        <p:nvSpPr>
          <p:cNvPr id="8" name="Content Placeholder 7"/>
          <p:cNvSpPr>
            <a:spLocks noGrp="1"/>
          </p:cNvSpPr>
          <p:nvPr>
            <p:ph idx="1"/>
          </p:nvPr>
        </p:nvSpPr>
        <p:spPr/>
        <p:txBody>
          <a:bodyPr/>
          <a:lstStyle/>
          <a:p>
            <a:endParaRPr lang="en-US" dirty="0"/>
          </a:p>
        </p:txBody>
      </p:sp>
      <p:sp>
        <p:nvSpPr>
          <p:cNvPr id="9" name="TextBox 8"/>
          <p:cNvSpPr txBox="1"/>
          <p:nvPr/>
        </p:nvSpPr>
        <p:spPr>
          <a:xfrm>
            <a:off x="912812" y="1399241"/>
            <a:ext cx="10363200" cy="4708981"/>
          </a:xfrm>
          <a:prstGeom prst="rect">
            <a:avLst/>
          </a:prstGeom>
          <a:noFill/>
          <a:ln>
            <a:noFill/>
          </a:ln>
        </p:spPr>
        <p:txBody>
          <a:bodyPr wrap="square" rtlCol="0" anchor="ctr" anchorCtr="1">
            <a:spAutoFit/>
          </a:bodyPr>
          <a:lstStyle/>
          <a:p>
            <a:pPr algn="ctr"/>
            <a:r>
              <a:rPr lang="en-US" sz="15000" dirty="0" smtClean="0">
                <a:solidFill>
                  <a:srgbClr val="FF0000"/>
                </a:solidFill>
                <a:latin typeface="Broadway" panose="04040905080B02020502" pitchFamily="82" charset="0"/>
              </a:rPr>
              <a:t>THANK </a:t>
            </a:r>
          </a:p>
          <a:p>
            <a:pPr algn="ctr"/>
            <a:r>
              <a:rPr lang="en-US" sz="15000" dirty="0" smtClean="0">
                <a:solidFill>
                  <a:srgbClr val="FF0000"/>
                </a:solidFill>
                <a:latin typeface="Broadway" panose="04040905080B02020502" pitchFamily="82" charset="0"/>
              </a:rPr>
              <a:t>YOU</a:t>
            </a:r>
            <a:endParaRPr lang="en-US" sz="15000" dirty="0" smtClean="0">
              <a:solidFill>
                <a:srgbClr val="FF0000"/>
              </a:solidFill>
              <a:latin typeface="Broadway" panose="04040905080B02020502" pitchFamily="82" charset="0"/>
            </a:endParaRPr>
          </a:p>
        </p:txBody>
      </p:sp>
    </p:spTree>
    <p:extLst>
      <p:ext uri="{BB962C8B-B14F-4D97-AF65-F5344CB8AC3E}">
        <p14:creationId xmlns:p14="http://schemas.microsoft.com/office/powerpoint/2010/main" val="9440926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2050" name="Picture 2" descr="46+] Library Wallpaper Images | WallpaperSafari"/>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1"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360612" y="2336393"/>
            <a:ext cx="6553200" cy="2185214"/>
          </a:xfrm>
          <a:prstGeom prst="rect">
            <a:avLst/>
          </a:prstGeom>
          <a:noFill/>
          <a:ln>
            <a:noFill/>
          </a:ln>
        </p:spPr>
        <p:txBody>
          <a:bodyPr wrap="square" rtlCol="0" anchor="ctr" anchorCtr="1">
            <a:spAutoFit/>
          </a:bodyPr>
          <a:lstStyle/>
          <a:p>
            <a:pPr algn="ctr"/>
            <a:r>
              <a:rPr lang="en-US" sz="4000" dirty="0" smtClean="0">
                <a:solidFill>
                  <a:schemeClr val="bg2">
                    <a:lumMod val="75000"/>
                  </a:schemeClr>
                </a:solidFill>
              </a:rPr>
              <a:t>Section 1</a:t>
            </a:r>
          </a:p>
          <a:p>
            <a:pPr algn="ctr"/>
            <a:r>
              <a:rPr lang="en-US" sz="9600" dirty="0" smtClean="0">
                <a:solidFill>
                  <a:schemeClr val="bg1">
                    <a:lumMod val="85000"/>
                  </a:schemeClr>
                </a:solidFill>
              </a:rPr>
              <a:t>Introduction</a:t>
            </a:r>
          </a:p>
        </p:txBody>
      </p:sp>
    </p:spTree>
    <p:extLst>
      <p:ext uri="{BB962C8B-B14F-4D97-AF65-F5344CB8AC3E}">
        <p14:creationId xmlns:p14="http://schemas.microsoft.com/office/powerpoint/2010/main" val="244431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2876" y="609600"/>
            <a:ext cx="9143538" cy="1066800"/>
          </a:xfrm>
        </p:spPr>
        <p:txBody>
          <a:bodyPr>
            <a:noAutofit/>
          </a:bodyPr>
          <a:lstStyle/>
          <a:p>
            <a:r>
              <a:rPr lang="en-US" sz="4000" i="1" dirty="0" smtClean="0"/>
              <a:t>Revolutionizing </a:t>
            </a:r>
            <a:r>
              <a:rPr lang="en-US" sz="4000" i="1" dirty="0"/>
              <a:t>Library Management with Technology</a:t>
            </a:r>
            <a:endParaRPr lang="en-US" sz="4000" dirty="0"/>
          </a:p>
        </p:txBody>
      </p:sp>
      <p:sp>
        <p:nvSpPr>
          <p:cNvPr id="2" name="Content Placeholder 1"/>
          <p:cNvSpPr>
            <a:spLocks noGrp="1"/>
          </p:cNvSpPr>
          <p:nvPr>
            <p:ph idx="1"/>
          </p:nvPr>
        </p:nvSpPr>
        <p:spPr/>
        <p:txBody>
          <a:bodyPr>
            <a:normAutofit lnSpcReduction="10000"/>
          </a:bodyPr>
          <a:lstStyle/>
          <a:p>
            <a:r>
              <a:rPr lang="en-US" b="1" dirty="0"/>
              <a:t>Modernizing Libraries</a:t>
            </a:r>
            <a:r>
              <a:rPr lang="en-US" dirty="0"/>
              <a:t>: Creating a digital system to make libraries more efficient and user-friendly</a:t>
            </a:r>
            <a:r>
              <a:rPr lang="en-US" dirty="0" smtClean="0"/>
              <a:t>. </a:t>
            </a:r>
          </a:p>
          <a:p>
            <a:r>
              <a:rPr lang="en-US" b="1" dirty="0"/>
              <a:t>Easy Book Management</a:t>
            </a:r>
            <a:r>
              <a:rPr lang="en-US" dirty="0"/>
              <a:t>: Making it simple for librarians to organize, find, and keep track of books and other materials</a:t>
            </a:r>
            <a:r>
              <a:rPr lang="en-US" dirty="0" smtClean="0"/>
              <a:t>.</a:t>
            </a:r>
          </a:p>
          <a:p>
            <a:r>
              <a:rPr lang="en-US" b="1" dirty="0"/>
              <a:t>Quick Access for Visitors</a:t>
            </a:r>
            <a:r>
              <a:rPr lang="en-US" dirty="0"/>
              <a:t>: Helping people find the books they want faster and suggesting similar reads they might enjoy</a:t>
            </a:r>
            <a:r>
              <a:rPr lang="en-US" dirty="0" smtClean="0"/>
              <a:t>.</a:t>
            </a:r>
          </a:p>
          <a:p>
            <a:r>
              <a:rPr lang="en-US" b="1" dirty="0"/>
              <a:t>Enhanced Library Experience</a:t>
            </a:r>
            <a:r>
              <a:rPr lang="en-US" dirty="0"/>
              <a:t>: Improving the experience for both librarians and visitors, making everything smoother and more enjoyable for everyone involved.</a:t>
            </a:r>
            <a:endParaRPr lang="en-US" dirty="0" smtClean="0"/>
          </a:p>
          <a:p>
            <a:endParaRPr lang="en-US" dirty="0"/>
          </a:p>
        </p:txBody>
      </p:sp>
      <p:sp>
        <p:nvSpPr>
          <p:cNvPr id="4" name="Text Placeholder 7"/>
          <p:cNvSpPr txBox="1">
            <a:spLocks/>
          </p:cNvSpPr>
          <p:nvPr/>
        </p:nvSpPr>
        <p:spPr>
          <a:xfrm>
            <a:off x="1539575" y="5715000"/>
            <a:ext cx="9126838" cy="533400"/>
          </a:xfrm>
          <a:prstGeom prst="rect">
            <a:avLst/>
          </a:prstGeom>
        </p:spPr>
        <p:txBody>
          <a:bodyPr anchor="b">
            <a:normAutofit/>
          </a:bodyPr>
          <a:lstStyle>
            <a:lvl1pPr marL="0" indent="0" algn="l" defTabSz="914400" rtl="0" eaLnBrk="1" latinLnBrk="0" hangingPunct="1">
              <a:lnSpc>
                <a:spcPct val="90000"/>
              </a:lnSpc>
              <a:spcBef>
                <a:spcPts val="1800"/>
              </a:spcBef>
              <a:buClr>
                <a:schemeClr val="tx1"/>
              </a:buClr>
              <a:buSzPct val="80000"/>
              <a:buFont typeface="Wingdings" pitchFamily="2" charset="2"/>
              <a:buNone/>
              <a:defRPr sz="1800" kern="1200">
                <a:solidFill>
                  <a:schemeClr val="tx1"/>
                </a:solidFill>
                <a:latin typeface="+mn-lt"/>
                <a:ea typeface="+mn-ea"/>
                <a:cs typeface="+mn-cs"/>
              </a:defRPr>
            </a:lvl1pPr>
            <a:lvl2pPr marL="320040" indent="0" algn="l" defTabSz="914400" rtl="0" eaLnBrk="1" latinLnBrk="0" hangingPunct="1">
              <a:lnSpc>
                <a:spcPct val="90000"/>
              </a:lnSpc>
              <a:spcBef>
                <a:spcPts val="1000"/>
              </a:spcBef>
              <a:buClr>
                <a:schemeClr val="tx1"/>
              </a:buClr>
              <a:buSzPct val="100000"/>
              <a:buFont typeface="Arial" pitchFamily="34" charset="0"/>
              <a:buNone/>
              <a:defRPr sz="2000" kern="1200">
                <a:solidFill>
                  <a:schemeClr val="tx1"/>
                </a:solidFill>
                <a:latin typeface="+mn-lt"/>
                <a:ea typeface="+mn-ea"/>
                <a:cs typeface="+mn-cs"/>
              </a:defRPr>
            </a:lvl2pPr>
            <a:lvl3pPr marL="594360" indent="0" algn="l" defTabSz="914400" rtl="0" eaLnBrk="1" latinLnBrk="0" hangingPunct="1">
              <a:lnSpc>
                <a:spcPct val="90000"/>
              </a:lnSpc>
              <a:spcBef>
                <a:spcPts val="800"/>
              </a:spcBef>
              <a:buClr>
                <a:schemeClr val="tx1"/>
              </a:buClr>
              <a:buSzPct val="80000"/>
              <a:buFont typeface="Wingdings" pitchFamily="2" charset="2"/>
              <a:buNone/>
              <a:defRPr sz="1800" kern="1200">
                <a:solidFill>
                  <a:schemeClr val="tx1"/>
                </a:solidFill>
                <a:latin typeface="+mn-lt"/>
                <a:ea typeface="+mn-ea"/>
                <a:cs typeface="+mn-cs"/>
              </a:defRPr>
            </a:lvl3pPr>
            <a:lvl4pPr marL="868680" indent="0" algn="l" defTabSz="914400" rtl="0" eaLnBrk="1" latinLnBrk="0" hangingPunct="1">
              <a:lnSpc>
                <a:spcPct val="90000"/>
              </a:lnSpc>
              <a:spcBef>
                <a:spcPts val="800"/>
              </a:spcBef>
              <a:buClr>
                <a:schemeClr val="tx1"/>
              </a:buClr>
              <a:buSzPct val="100000"/>
              <a:buFont typeface="Arial" pitchFamily="34" charset="0"/>
              <a:buNone/>
              <a:defRPr sz="1600" kern="1200">
                <a:solidFill>
                  <a:schemeClr val="tx1"/>
                </a:solidFill>
                <a:latin typeface="+mn-lt"/>
                <a:ea typeface="+mn-ea"/>
                <a:cs typeface="+mn-cs"/>
              </a:defRPr>
            </a:lvl4pPr>
            <a:lvl5pPr marL="1097280" indent="0" algn="l" defTabSz="914400" rtl="0" eaLnBrk="1" latinLnBrk="0" hangingPunct="1">
              <a:lnSpc>
                <a:spcPct val="90000"/>
              </a:lnSpc>
              <a:spcBef>
                <a:spcPts val="800"/>
              </a:spcBef>
              <a:buClr>
                <a:schemeClr val="tx1"/>
              </a:buClr>
              <a:buSzPct val="80000"/>
              <a:buFont typeface="Wingdings" pitchFamily="2" charset="2"/>
              <a:buNone/>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a:lstStyle>
          <a:p>
            <a:endParaRPr lang="en-US" sz="1600" dirty="0"/>
          </a:p>
        </p:txBody>
      </p:sp>
    </p:spTree>
    <p:extLst>
      <p:ext uri="{BB962C8B-B14F-4D97-AF65-F5344CB8AC3E}">
        <p14:creationId xmlns:p14="http://schemas.microsoft.com/office/powerpoint/2010/main" val="1152966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0" y="29308"/>
            <a:ext cx="12188825" cy="683430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989012" y="1908517"/>
            <a:ext cx="10591800" cy="2185214"/>
          </a:xfrm>
          <a:prstGeom prst="rect">
            <a:avLst/>
          </a:prstGeom>
          <a:noFill/>
          <a:ln>
            <a:noFill/>
          </a:ln>
        </p:spPr>
        <p:txBody>
          <a:bodyPr wrap="square" rtlCol="0" anchor="ctr" anchorCtr="1">
            <a:spAutoFit/>
          </a:bodyPr>
          <a:lstStyle/>
          <a:p>
            <a:r>
              <a:rPr lang="en-US" sz="4000" dirty="0" smtClean="0">
                <a:solidFill>
                  <a:schemeClr val="bg2">
                    <a:lumMod val="75000"/>
                  </a:schemeClr>
                </a:solidFill>
              </a:rPr>
              <a:t>			Section 2</a:t>
            </a:r>
          </a:p>
          <a:p>
            <a:r>
              <a:rPr lang="en-US" sz="9600" dirty="0" smtClean="0">
                <a:solidFill>
                  <a:schemeClr val="bg1">
                    <a:lumMod val="85000"/>
                  </a:schemeClr>
                </a:solidFill>
              </a:rPr>
              <a:t>Project Overview</a:t>
            </a:r>
          </a:p>
        </p:txBody>
      </p:sp>
    </p:spTree>
    <p:extLst>
      <p:ext uri="{BB962C8B-B14F-4D97-AF65-F5344CB8AC3E}">
        <p14:creationId xmlns:p14="http://schemas.microsoft.com/office/powerpoint/2010/main" val="667979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2876" y="609600"/>
            <a:ext cx="9143538" cy="838200"/>
          </a:xfrm>
        </p:spPr>
        <p:txBody>
          <a:bodyPr/>
          <a:lstStyle/>
          <a:p>
            <a:r>
              <a:rPr lang="en-US" dirty="0"/>
              <a:t>Library </a:t>
            </a:r>
            <a:r>
              <a:rPr lang="en-US" dirty="0" smtClean="0"/>
              <a:t>Management System Overview</a:t>
            </a:r>
            <a:endParaRPr lang="en-US" dirty="0"/>
          </a:p>
        </p:txBody>
      </p:sp>
      <p:sp>
        <p:nvSpPr>
          <p:cNvPr id="2" name="Content Placeholder 1"/>
          <p:cNvSpPr>
            <a:spLocks noGrp="1"/>
          </p:cNvSpPr>
          <p:nvPr>
            <p:ph idx="1"/>
          </p:nvPr>
        </p:nvSpPr>
        <p:spPr>
          <a:xfrm>
            <a:off x="1522876" y="1447800"/>
            <a:ext cx="9143538" cy="4495800"/>
          </a:xfrm>
        </p:spPr>
        <p:txBody>
          <a:bodyPr>
            <a:noAutofit/>
          </a:bodyPr>
          <a:lstStyle/>
          <a:p>
            <a:r>
              <a:rPr lang="en-US" sz="2300" b="1" dirty="0"/>
              <a:t>User-Friendly Interface:</a:t>
            </a:r>
            <a:r>
              <a:rPr lang="en-US" sz="2300" dirty="0"/>
              <a:t> Creating a simple, easy-to-use system for </a:t>
            </a:r>
            <a:r>
              <a:rPr lang="en-US" sz="2300" dirty="0" smtClean="0"/>
              <a:t>librarians.</a:t>
            </a:r>
          </a:p>
          <a:p>
            <a:r>
              <a:rPr lang="en-US" sz="2300" b="1" dirty="0"/>
              <a:t>Integration for </a:t>
            </a:r>
            <a:r>
              <a:rPr lang="en-US" sz="2300" b="1" dirty="0" smtClean="0"/>
              <a:t>Efficiency:</a:t>
            </a:r>
            <a:r>
              <a:rPr lang="en-US" sz="2300" dirty="0" smtClean="0"/>
              <a:t> Integration </a:t>
            </a:r>
            <a:r>
              <a:rPr lang="en-US" sz="2300" dirty="0"/>
              <a:t>ensures that information flows smoothly between different platforms, enhancing the accessibility and usability of library resources.</a:t>
            </a:r>
            <a:endParaRPr lang="en-US" sz="2300" b="1" dirty="0" smtClean="0"/>
          </a:p>
          <a:p>
            <a:r>
              <a:rPr lang="en-US" sz="2300" b="1" dirty="0" smtClean="0"/>
              <a:t>Operations Simplification: </a:t>
            </a:r>
            <a:r>
              <a:rPr lang="en-US" sz="2300" dirty="0"/>
              <a:t>The primary aim is to simplify the day-to-day operations of </a:t>
            </a:r>
            <a:r>
              <a:rPr lang="en-US" sz="2300" dirty="0" smtClean="0"/>
              <a:t>libraries. The following book operations performed</a:t>
            </a:r>
            <a:r>
              <a:rPr lang="en-US" sz="2300" dirty="0"/>
              <a:t> </a:t>
            </a:r>
            <a:r>
              <a:rPr lang="en-US" sz="2300" dirty="0" smtClean="0"/>
              <a:t>are:-</a:t>
            </a:r>
          </a:p>
          <a:p>
            <a:pPr lvl="1"/>
            <a:r>
              <a:rPr lang="en-US" sz="2300" dirty="0" smtClean="0"/>
              <a:t>Adding ,Deleting ,book issue ,book return ,editing ,Searching</a:t>
            </a:r>
            <a:r>
              <a:rPr lang="en-US" sz="2300" dirty="0"/>
              <a:t> </a:t>
            </a:r>
            <a:r>
              <a:rPr lang="en-US" sz="2300" dirty="0" smtClean="0"/>
              <a:t>and Showing all books</a:t>
            </a:r>
            <a:endParaRPr lang="en-US" sz="2300" dirty="0"/>
          </a:p>
          <a:p>
            <a:r>
              <a:rPr lang="en-US" sz="2300" b="1" dirty="0" smtClean="0"/>
              <a:t>Databases: </a:t>
            </a:r>
            <a:r>
              <a:rPr lang="en-US" sz="2300" dirty="0" smtClean="0"/>
              <a:t>The library management system consist of the following 3 databases.</a:t>
            </a:r>
            <a:endParaRPr lang="en-US" sz="2300" b="1" dirty="0"/>
          </a:p>
          <a:p>
            <a:pPr lvl="1"/>
            <a:r>
              <a:rPr lang="en-US" sz="2300" dirty="0" smtClean="0"/>
              <a:t>Admin Database, Student Database, Book Database</a:t>
            </a:r>
            <a:endParaRPr lang="en-US" sz="2300" dirty="0"/>
          </a:p>
        </p:txBody>
      </p:sp>
    </p:spTree>
    <p:extLst>
      <p:ext uri="{BB962C8B-B14F-4D97-AF65-F5344CB8AC3E}">
        <p14:creationId xmlns:p14="http://schemas.microsoft.com/office/powerpoint/2010/main" val="1255868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39575" y="533400"/>
            <a:ext cx="9295936" cy="649464"/>
          </a:xfrm>
        </p:spPr>
        <p:txBody>
          <a:bodyPr>
            <a:normAutofit/>
          </a:bodyPr>
          <a:lstStyle/>
          <a:p>
            <a:endParaRPr lang="en-US" dirty="0"/>
          </a:p>
        </p:txBody>
      </p:sp>
      <p:sp>
        <p:nvSpPr>
          <p:cNvPr id="2" name="Content Placeholder 1"/>
          <p:cNvSpPr>
            <a:spLocks noGrp="1"/>
          </p:cNvSpPr>
          <p:nvPr>
            <p:ph idx="1"/>
          </p:nvPr>
        </p:nvSpPr>
        <p:spPr>
          <a:xfrm>
            <a:off x="1522876" y="609600"/>
            <a:ext cx="9143538" cy="4992865"/>
          </a:xfrm>
        </p:spPr>
        <p:txBody>
          <a:bodyPr>
            <a:noAutofit/>
          </a:bodyPr>
          <a:lstStyle/>
          <a:p>
            <a:r>
              <a:rPr lang="en-US" sz="2300" b="1" dirty="0" smtClean="0"/>
              <a:t>Error Handling:- </a:t>
            </a:r>
            <a:r>
              <a:rPr lang="en-US" sz="2300" dirty="0"/>
              <a:t>When entering information, if something's not quite right (like a wrong book ID or an incomplete form), the system kindly points it out with clear messages. This way, librarians can easily spot and fix any mistakes, ensuring smooth operations without any confusion.</a:t>
            </a:r>
            <a:endParaRPr lang="en-US" sz="2300" b="1" dirty="0" smtClean="0"/>
          </a:p>
          <a:p>
            <a:r>
              <a:rPr lang="en-US" sz="2300" b="1" dirty="0" smtClean="0"/>
              <a:t>Ensuring </a:t>
            </a:r>
            <a:r>
              <a:rPr lang="en-US" sz="2300" b="1" dirty="0"/>
              <a:t>Security and </a:t>
            </a:r>
            <a:r>
              <a:rPr lang="en-US" sz="2300" b="1" dirty="0" smtClean="0"/>
              <a:t>Scalability:</a:t>
            </a:r>
            <a:r>
              <a:rPr lang="en-US" sz="2300" dirty="0" smtClean="0"/>
              <a:t>- </a:t>
            </a:r>
            <a:r>
              <a:rPr lang="en-US" sz="2300" b="1" dirty="0"/>
              <a:t>:</a:t>
            </a:r>
            <a:r>
              <a:rPr lang="en-US" sz="2300" dirty="0"/>
              <a:t> Ensuring data safety while being adaptable for future growth.</a:t>
            </a:r>
            <a:endParaRPr lang="en-US" sz="2300" dirty="0" smtClean="0"/>
          </a:p>
          <a:p>
            <a:pPr lvl="1"/>
            <a:r>
              <a:rPr lang="en-US" sz="2300" dirty="0" smtClean="0"/>
              <a:t>Security </a:t>
            </a:r>
            <a:r>
              <a:rPr lang="en-US" sz="2300" dirty="0"/>
              <a:t>is a top priority. The system incorporates robust measures to ensure that sensitive data remains </a:t>
            </a:r>
            <a:r>
              <a:rPr lang="en-US" sz="2300" dirty="0" smtClean="0"/>
              <a:t>protected. It contains a methods for authentication like a login form ,ensuring only admins are granted access  </a:t>
            </a:r>
          </a:p>
          <a:p>
            <a:pPr lvl="1"/>
            <a:r>
              <a:rPr lang="en-US" sz="2300" dirty="0"/>
              <a:t>Additionally, it's built to grow with the library's needs, allowing for scalability and expansion as the collection and services evolve</a:t>
            </a:r>
            <a:r>
              <a:rPr lang="en-US" sz="2300" dirty="0" smtClean="0"/>
              <a:t>. It does not have a complex E-R Diagram ,making it easy to add new databases accordingly and a proper modeled code that make adding new operations(as buttons on GUI) simple.</a:t>
            </a:r>
          </a:p>
        </p:txBody>
      </p:sp>
      <p:sp>
        <p:nvSpPr>
          <p:cNvPr id="4" name="Text Placeholder 7"/>
          <p:cNvSpPr txBox="1">
            <a:spLocks/>
          </p:cNvSpPr>
          <p:nvPr/>
        </p:nvSpPr>
        <p:spPr>
          <a:xfrm>
            <a:off x="1539575" y="5715000"/>
            <a:ext cx="9126838" cy="533400"/>
          </a:xfrm>
          <a:prstGeom prst="rect">
            <a:avLst/>
          </a:prstGeom>
        </p:spPr>
        <p:txBody>
          <a:bodyPr anchor="b">
            <a:normAutofit/>
          </a:bodyPr>
          <a:lstStyle>
            <a:lvl1pPr marL="0" indent="0" algn="l" defTabSz="914400" rtl="0" eaLnBrk="1" latinLnBrk="0" hangingPunct="1">
              <a:lnSpc>
                <a:spcPct val="90000"/>
              </a:lnSpc>
              <a:spcBef>
                <a:spcPts val="1800"/>
              </a:spcBef>
              <a:buClr>
                <a:schemeClr val="tx1"/>
              </a:buClr>
              <a:buSzPct val="80000"/>
              <a:buFont typeface="Wingdings" pitchFamily="2" charset="2"/>
              <a:buNone/>
              <a:defRPr sz="1800" kern="1200">
                <a:solidFill>
                  <a:schemeClr val="tx1"/>
                </a:solidFill>
                <a:latin typeface="+mn-lt"/>
                <a:ea typeface="+mn-ea"/>
                <a:cs typeface="+mn-cs"/>
              </a:defRPr>
            </a:lvl1pPr>
            <a:lvl2pPr marL="320040" indent="0" algn="l" defTabSz="914400" rtl="0" eaLnBrk="1" latinLnBrk="0" hangingPunct="1">
              <a:lnSpc>
                <a:spcPct val="90000"/>
              </a:lnSpc>
              <a:spcBef>
                <a:spcPts val="1000"/>
              </a:spcBef>
              <a:buClr>
                <a:schemeClr val="tx1"/>
              </a:buClr>
              <a:buSzPct val="100000"/>
              <a:buFont typeface="Arial" pitchFamily="34" charset="0"/>
              <a:buNone/>
              <a:defRPr sz="2000" kern="1200">
                <a:solidFill>
                  <a:schemeClr val="tx1"/>
                </a:solidFill>
                <a:latin typeface="+mn-lt"/>
                <a:ea typeface="+mn-ea"/>
                <a:cs typeface="+mn-cs"/>
              </a:defRPr>
            </a:lvl2pPr>
            <a:lvl3pPr marL="594360" indent="0" algn="l" defTabSz="914400" rtl="0" eaLnBrk="1" latinLnBrk="0" hangingPunct="1">
              <a:lnSpc>
                <a:spcPct val="90000"/>
              </a:lnSpc>
              <a:spcBef>
                <a:spcPts val="800"/>
              </a:spcBef>
              <a:buClr>
                <a:schemeClr val="tx1"/>
              </a:buClr>
              <a:buSzPct val="80000"/>
              <a:buFont typeface="Wingdings" pitchFamily="2" charset="2"/>
              <a:buNone/>
              <a:defRPr sz="1800" kern="1200">
                <a:solidFill>
                  <a:schemeClr val="tx1"/>
                </a:solidFill>
                <a:latin typeface="+mn-lt"/>
                <a:ea typeface="+mn-ea"/>
                <a:cs typeface="+mn-cs"/>
              </a:defRPr>
            </a:lvl3pPr>
            <a:lvl4pPr marL="868680" indent="0" algn="l" defTabSz="914400" rtl="0" eaLnBrk="1" latinLnBrk="0" hangingPunct="1">
              <a:lnSpc>
                <a:spcPct val="90000"/>
              </a:lnSpc>
              <a:spcBef>
                <a:spcPts val="800"/>
              </a:spcBef>
              <a:buClr>
                <a:schemeClr val="tx1"/>
              </a:buClr>
              <a:buSzPct val="100000"/>
              <a:buFont typeface="Arial" pitchFamily="34" charset="0"/>
              <a:buNone/>
              <a:defRPr sz="1600" kern="1200">
                <a:solidFill>
                  <a:schemeClr val="tx1"/>
                </a:solidFill>
                <a:latin typeface="+mn-lt"/>
                <a:ea typeface="+mn-ea"/>
                <a:cs typeface="+mn-cs"/>
              </a:defRPr>
            </a:lvl4pPr>
            <a:lvl5pPr marL="1097280" indent="0" algn="l" defTabSz="914400" rtl="0" eaLnBrk="1" latinLnBrk="0" hangingPunct="1">
              <a:lnSpc>
                <a:spcPct val="90000"/>
              </a:lnSpc>
              <a:spcBef>
                <a:spcPts val="800"/>
              </a:spcBef>
              <a:buClr>
                <a:schemeClr val="tx1"/>
              </a:buClr>
              <a:buSzPct val="80000"/>
              <a:buFont typeface="Wingdings" pitchFamily="2" charset="2"/>
              <a:buNone/>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a:lstStyle>
          <a:p>
            <a:endParaRPr lang="en-US" sz="1600" dirty="0"/>
          </a:p>
        </p:txBody>
      </p:sp>
    </p:spTree>
    <p:extLst>
      <p:ext uri="{BB962C8B-B14F-4D97-AF65-F5344CB8AC3E}">
        <p14:creationId xmlns:p14="http://schemas.microsoft.com/office/powerpoint/2010/main" val="322424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a:p>
        </p:txBody>
      </p:sp>
      <p:pic>
        <p:nvPicPr>
          <p:cNvPr id="2050" name="Picture 2" descr="10,200+ Dark Library Stock Photos, Pictures &amp; Royalty-Free Images - iStock  | Dark library backgroun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56270"/>
            <a:ext cx="12188825" cy="681389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685004" y="914400"/>
            <a:ext cx="10818813" cy="2185214"/>
          </a:xfrm>
          <a:prstGeom prst="rect">
            <a:avLst/>
          </a:prstGeom>
          <a:noFill/>
          <a:ln>
            <a:noFill/>
          </a:ln>
        </p:spPr>
        <p:txBody>
          <a:bodyPr wrap="square" rtlCol="0" anchor="ctr" anchorCtr="1">
            <a:spAutoFit/>
          </a:bodyPr>
          <a:lstStyle/>
          <a:p>
            <a:r>
              <a:rPr lang="en-US" sz="4000" dirty="0" smtClean="0">
                <a:solidFill>
                  <a:schemeClr val="bg2">
                    <a:lumMod val="75000"/>
                  </a:schemeClr>
                </a:solidFill>
              </a:rPr>
              <a:t>				Section 3</a:t>
            </a:r>
          </a:p>
          <a:p>
            <a:r>
              <a:rPr lang="en-US" sz="9600" dirty="0" smtClean="0">
                <a:solidFill>
                  <a:schemeClr val="bg1">
                    <a:lumMod val="85000"/>
                  </a:schemeClr>
                </a:solidFill>
              </a:rPr>
              <a:t>Library Operations</a:t>
            </a:r>
          </a:p>
        </p:txBody>
      </p:sp>
    </p:spTree>
    <p:extLst>
      <p:ext uri="{BB962C8B-B14F-4D97-AF65-F5344CB8AC3E}">
        <p14:creationId xmlns:p14="http://schemas.microsoft.com/office/powerpoint/2010/main" val="3007475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2876" y="609600"/>
            <a:ext cx="9143538" cy="838200"/>
          </a:xfrm>
        </p:spPr>
        <p:txBody>
          <a:bodyPr/>
          <a:lstStyle/>
          <a:p>
            <a:r>
              <a:rPr lang="en-US" dirty="0" smtClean="0"/>
              <a:t>Individual Functionalities</a:t>
            </a:r>
            <a:endParaRPr lang="en-US" dirty="0"/>
          </a:p>
        </p:txBody>
      </p:sp>
      <p:sp>
        <p:nvSpPr>
          <p:cNvPr id="2" name="Content Placeholder 1"/>
          <p:cNvSpPr>
            <a:spLocks noGrp="1"/>
          </p:cNvSpPr>
          <p:nvPr>
            <p:ph idx="1"/>
          </p:nvPr>
        </p:nvSpPr>
        <p:spPr>
          <a:xfrm>
            <a:off x="1522876" y="1676400"/>
            <a:ext cx="9143538" cy="3926065"/>
          </a:xfrm>
        </p:spPr>
        <p:txBody>
          <a:bodyPr/>
          <a:lstStyle/>
          <a:p>
            <a:r>
              <a:rPr lang="en-US" dirty="0" smtClean="0"/>
              <a:t>The library Management system contains 8 buttons with individual functionalities.</a:t>
            </a:r>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3012" y="2627133"/>
            <a:ext cx="6400800" cy="3432532"/>
          </a:xfrm>
          <a:prstGeom prst="rect">
            <a:avLst/>
          </a:prstGeom>
        </p:spPr>
      </p:pic>
    </p:spTree>
    <p:extLst>
      <p:ext uri="{BB962C8B-B14F-4D97-AF65-F5344CB8AC3E}">
        <p14:creationId xmlns:p14="http://schemas.microsoft.com/office/powerpoint/2010/main" val="3519010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roject planning overview presentatio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12000"/>
                <a:satMod val="240000"/>
              </a:schemeClr>
              <a:schemeClr val="phClr">
                <a:tint val="98000"/>
              </a:schemeClr>
            </a:duotone>
          </a:blip>
          <a:tile tx="0" ty="0" sx="100000" sy="100000" flip="none" algn="ctr"/>
        </a:blipFill>
      </a:bgFillStyleLst>
    </a:fmtScheme>
  </a:themeElements>
  <a:objectDefaults>
    <a:spDef>
      <a:spPr>
        <a:solidFill>
          <a:schemeClr val="accent1">
            <a:lumMod val="50000"/>
          </a:schemeClr>
        </a:solidFill>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pPr>
      <a:bodyPr/>
      <a:lstStyle/>
      <a:style>
        <a:lnRef idx="1">
          <a:schemeClr val="accent1"/>
        </a:lnRef>
        <a:fillRef idx="0">
          <a:schemeClr val="accent1"/>
        </a:fillRef>
        <a:effectRef idx="0">
          <a:schemeClr val="accent1"/>
        </a:effectRef>
        <a:fontRef idx="minor">
          <a:schemeClr val="tx1"/>
        </a:fontRef>
      </a:style>
    </a:lnDef>
    <a:txDef>
      <a:spPr>
        <a:noFill/>
        <a:ln>
          <a:solidFill>
            <a:schemeClr val="accent1">
              <a:lumMod val="20000"/>
              <a:lumOff val="80000"/>
            </a:schemeClr>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Business project planning overview presentation.potx" id="{0D6D6775-FC9F-484B-A889-C0FCD86449E3}" vid="{CBE6795F-D548-4056-89FC-5BC618C494F3}"/>
    </a:ext>
  </a:extLst>
</a:theme>
</file>

<file path=ppt/theme/theme2.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project planning overview presentation</Template>
  <TotalTime>172</TotalTime>
  <Words>987</Words>
  <Application>Microsoft Office PowerPoint</Application>
  <PresentationFormat>Custom</PresentationFormat>
  <Paragraphs>93</Paragraphs>
  <Slides>23</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Broadway</vt:lpstr>
      <vt:lpstr>Calibri</vt:lpstr>
      <vt:lpstr>Wingdings</vt:lpstr>
      <vt:lpstr>Project planning overview presentation</vt:lpstr>
      <vt:lpstr>PowerPoint Presentation</vt:lpstr>
      <vt:lpstr>Outline</vt:lpstr>
      <vt:lpstr>PowerPoint Presentation</vt:lpstr>
      <vt:lpstr>Revolutionizing Library Management with Technology</vt:lpstr>
      <vt:lpstr>PowerPoint Presentation</vt:lpstr>
      <vt:lpstr>Library Management System Overview</vt:lpstr>
      <vt:lpstr>PowerPoint Presentation</vt:lpstr>
      <vt:lpstr>PowerPoint Presentation</vt:lpstr>
      <vt:lpstr>Individual Functionalities</vt:lpstr>
      <vt:lpstr>ADD BOOK</vt:lpstr>
      <vt:lpstr>ISSUE BOOK</vt:lpstr>
      <vt:lpstr>EDIT BOOK</vt:lpstr>
      <vt:lpstr>RETURN BOOK</vt:lpstr>
      <vt:lpstr>DELETE BOOKS</vt:lpstr>
      <vt:lpstr>SHOW BOOK</vt:lpstr>
      <vt:lpstr>SEARCH BOOK</vt:lpstr>
      <vt:lpstr>PowerPoint Presentation</vt:lpstr>
      <vt:lpstr>Keeping Things Safe: Access Control in LMS</vt:lpstr>
      <vt:lpstr>PowerPoint Presentation</vt:lpstr>
      <vt:lpstr>Technologies used in making the project</vt:lpstr>
      <vt:lpstr>PowerPoint Presentation</vt:lpstr>
      <vt:lpstr>Conclusion: Technology's Role in Libraries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Overview</dc:title>
  <dc:creator>HP</dc:creator>
  <cp:lastModifiedBy>HP</cp:lastModifiedBy>
  <cp:revision>22</cp:revision>
  <cp:lastPrinted>2023-12-20T06:17:57Z</cp:lastPrinted>
  <dcterms:created xsi:type="dcterms:W3CDTF">2023-12-19T18:00:56Z</dcterms:created>
  <dcterms:modified xsi:type="dcterms:W3CDTF">2023-12-20T09:20:17Z</dcterms:modified>
</cp:coreProperties>
</file>